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57"/>
  </p:notesMasterIdLst>
  <p:handoutMasterIdLst>
    <p:handoutMasterId r:id="rId58"/>
  </p:handoutMasterIdLst>
  <p:sldIdLst>
    <p:sldId id="310" r:id="rId2"/>
    <p:sldId id="311" r:id="rId3"/>
    <p:sldId id="312" r:id="rId4"/>
    <p:sldId id="256" r:id="rId5"/>
    <p:sldId id="257" r:id="rId6"/>
    <p:sldId id="313" r:id="rId7"/>
    <p:sldId id="258" r:id="rId8"/>
    <p:sldId id="259" r:id="rId9"/>
    <p:sldId id="260" r:id="rId10"/>
    <p:sldId id="277" r:id="rId11"/>
    <p:sldId id="278" r:id="rId12"/>
    <p:sldId id="279" r:id="rId13"/>
    <p:sldId id="280" r:id="rId14"/>
    <p:sldId id="281" r:id="rId15"/>
    <p:sldId id="282" r:id="rId16"/>
    <p:sldId id="283" r:id="rId17"/>
    <p:sldId id="284" r:id="rId18"/>
    <p:sldId id="261" r:id="rId19"/>
    <p:sldId id="285" r:id="rId20"/>
    <p:sldId id="286" r:id="rId21"/>
    <p:sldId id="287" r:id="rId22"/>
    <p:sldId id="262" r:id="rId23"/>
    <p:sldId id="288" r:id="rId24"/>
    <p:sldId id="263" r:id="rId25"/>
    <p:sldId id="289" r:id="rId26"/>
    <p:sldId id="290" r:id="rId27"/>
    <p:sldId id="264" r:id="rId28"/>
    <p:sldId id="266" r:id="rId29"/>
    <p:sldId id="267" r:id="rId30"/>
    <p:sldId id="268" r:id="rId31"/>
    <p:sldId id="270" r:id="rId32"/>
    <p:sldId id="291" r:id="rId33"/>
    <p:sldId id="292" r:id="rId34"/>
    <p:sldId id="293" r:id="rId35"/>
    <p:sldId id="294" r:id="rId36"/>
    <p:sldId id="271" r:id="rId37"/>
    <p:sldId id="295" r:id="rId38"/>
    <p:sldId id="296" r:id="rId39"/>
    <p:sldId id="297" r:id="rId40"/>
    <p:sldId id="298" r:id="rId41"/>
    <p:sldId id="299" r:id="rId42"/>
    <p:sldId id="300" r:id="rId43"/>
    <p:sldId id="272" r:id="rId44"/>
    <p:sldId id="301" r:id="rId45"/>
    <p:sldId id="273" r:id="rId46"/>
    <p:sldId id="303" r:id="rId47"/>
    <p:sldId id="274" r:id="rId48"/>
    <p:sldId id="304" r:id="rId49"/>
    <p:sldId id="305" r:id="rId50"/>
    <p:sldId id="306" r:id="rId51"/>
    <p:sldId id="275" r:id="rId52"/>
    <p:sldId id="307" r:id="rId53"/>
    <p:sldId id="276" r:id="rId54"/>
    <p:sldId id="308" r:id="rId55"/>
    <p:sldId id="309" r:id="rId56"/>
  </p:sldIdLst>
  <p:sldSz cx="9144000" cy="6858000" type="screen4x3"/>
  <p:notesSz cx="6858000" cy="9144000"/>
  <p:defaultTextStyle>
    <a:defPPr>
      <a:defRPr lang="th-TH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1269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1269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32D4C020-4B69-4632-B07C-EADB46B2576B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53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5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noProof="0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noProof="0" smtClean="0"/>
              <a:t>ระดับที่สอง</a:t>
            </a:r>
          </a:p>
          <a:p>
            <a:pPr lvl="2"/>
            <a:r>
              <a:rPr lang="th-TH" noProof="0" smtClean="0"/>
              <a:t>ระดับที่สาม</a:t>
            </a:r>
          </a:p>
          <a:p>
            <a:pPr lvl="3"/>
            <a:r>
              <a:rPr lang="th-TH" noProof="0" smtClean="0"/>
              <a:t>ระดับที่สี่</a:t>
            </a:r>
          </a:p>
          <a:p>
            <a:pPr lvl="4"/>
            <a:r>
              <a:rPr lang="th-TH" noProof="0" smtClean="0"/>
              <a:t>ระดับที่ห้า</a:t>
            </a:r>
          </a:p>
        </p:txBody>
      </p:sp>
      <p:sp>
        <p:nvSpPr>
          <p:cNvPr id="135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135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78EE4F33-00C7-460A-AEBD-B9B2CFFE629A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1pPr>
    <a:lvl2pPr marL="4572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2pPr>
    <a:lvl3pPr marL="9144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3pPr>
    <a:lvl4pPr marL="13716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4pPr>
    <a:lvl5pPr marL="18288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BA664E-C409-4394-AE79-73C302C53C17}" type="slidenum">
              <a:rPr lang="en-US"/>
              <a:pPr/>
              <a:t>4</a:t>
            </a:fld>
            <a:endParaRPr lang="th-TH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h-TH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658938" y="1600200"/>
            <a:ext cx="6837362" cy="3200400"/>
            <a:chOff x="1045" y="1008"/>
            <a:chExt cx="4307" cy="2016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th-TH" sz="2400">
                <a:latin typeface="Times New Roman" pitchFamily="18" charset="0"/>
              </a:endParaRPr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th-TH" sz="2400">
                <a:latin typeface="Times New Roman" pitchFamily="18" charset="0"/>
              </a:endParaRPr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th-TH" sz="2400">
                <a:latin typeface="Times New Roman" pitchFamily="18" charset="0"/>
              </a:endParaRPr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th-TH" sz="2400">
                <a:latin typeface="Times New Roman" pitchFamily="18" charset="0"/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th-TH" sz="2400">
                <a:latin typeface="Times New Roman" pitchFamily="18" charset="0"/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th-TH" sz="2400">
                <a:latin typeface="Times New Roman" pitchFamily="18" charset="0"/>
              </a:endParaRPr>
            </a:p>
          </p:txBody>
        </p:sp>
      </p:grpSp>
      <p:sp>
        <p:nvSpPr>
          <p:cNvPr id="13313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th-TH"/>
              <a:t>คลิกเพื่อแก้ไขลักษณะต้นแบบชื่อเรื่อง</a:t>
            </a:r>
          </a:p>
        </p:txBody>
      </p:sp>
      <p:sp>
        <p:nvSpPr>
          <p:cNvPr id="13313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505200"/>
            <a:ext cx="6400800" cy="1752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r>
              <a:rPr lang="th-TH"/>
              <a:t>คลิกเพื่อแก้ไขลักษณะต้นแบบหัวข้อย่อย</a:t>
            </a:r>
          </a:p>
        </p:txBody>
      </p:sp>
      <p:sp>
        <p:nvSpPr>
          <p:cNvPr id="11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th-TH"/>
              <a:t>สุวิทยชาญ แก้วสุวรรณ</a:t>
            </a:r>
          </a:p>
        </p:txBody>
      </p:sp>
      <p:sp>
        <p:nvSpPr>
          <p:cNvPr id="12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Business System Analysis and Design (BC401)</a:t>
            </a:r>
            <a:endParaRPr lang="th-TH"/>
          </a:p>
        </p:txBody>
      </p:sp>
      <p:sp>
        <p:nvSpPr>
          <p:cNvPr id="13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CB55867-0795-4FA2-8079-8D880D2F5D08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h-TH"/>
              <a:t>สุวิทยชาญ แก้วสุวรรณ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Business System Analysis and Design (BC401)</a:t>
            </a:r>
            <a:endParaRPr lang="th-TH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D795E9-D964-45F3-BAE9-3E93AAD660A7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62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62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h-TH"/>
              <a:t>สุวิทยชาญ แก้วสุวรรณ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Business System Analysis and Design (BC401)</a:t>
            </a:r>
            <a:endParaRPr lang="th-TH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1D31AF-77CF-423C-A6B2-F0E6768771D9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h-TH"/>
              <a:t>สุวิทยชาญ แก้วสุวรรณ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Business System Analysis and Design (BC401)</a:t>
            </a:r>
            <a:endParaRPr lang="th-TH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5341BE-C952-442C-9B2F-D1AF3FB1213F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h-TH"/>
              <a:t>สุวิทยชาญ แก้วสุวรรณ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Business System Analysis and Design (BC401)</a:t>
            </a:r>
            <a:endParaRPr lang="th-TH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666A1C-25D3-4EC6-A071-91278520CFD6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h-TH"/>
              <a:t>สุวิทยชาญ แก้วสุวรรณ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Business System Analysis and Design (BC401)</a:t>
            </a:r>
            <a:endParaRPr lang="th-TH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1F8224-D61D-4176-A1E7-42D13B14A2D6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h-TH"/>
              <a:t>สุวิทยชาญ แก้วสุวรรณ</a:t>
            </a:r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Business System Analysis and Design (BC401)</a:t>
            </a:r>
            <a:endParaRPr lang="th-TH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0A9A04-D33E-4DAE-8CF2-5CA080C805A9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h-TH"/>
              <a:t>สุวิทยชาญ แก้วสุวรรณ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Business System Analysis and Design (BC401)</a:t>
            </a:r>
            <a:endParaRPr lang="th-TH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42BBDE-AFE1-4564-B5B5-0D390F249F93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h-TH"/>
              <a:t>สุวิทยชาญ แก้วสุวรรณ</a:t>
            </a: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Business System Analysis and Design (BC401)</a:t>
            </a:r>
            <a:endParaRPr lang="th-TH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C3395E-D335-41AC-8638-E76E3067F331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h-TH"/>
              <a:t>สุวิทยชาญ แก้วสุวรรณ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Business System Analysis and Design (BC401)</a:t>
            </a:r>
            <a:endParaRPr lang="th-TH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E2FCD6-2A64-4171-94D0-B0AB5F7BE2A6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h-TH"/>
              <a:t>สุวิทยชาญ แก้วสุวรรณ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Business System Analysis and Design (BC401)</a:t>
            </a:r>
            <a:endParaRPr lang="th-TH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BCD870-3472-4A4D-BC4C-16ECF1BAC342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1071563" y="304800"/>
            <a:ext cx="7615237" cy="1106488"/>
            <a:chOff x="675" y="192"/>
            <a:chExt cx="4797" cy="697"/>
          </a:xfrm>
        </p:grpSpPr>
        <p:sp>
          <p:nvSpPr>
            <p:cNvPr id="132099" name="Oval 3"/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th-TH" sz="2400">
                <a:latin typeface="Times New Roman" pitchFamily="18" charset="0"/>
              </a:endParaRPr>
            </a:p>
          </p:txBody>
        </p:sp>
        <p:sp>
          <p:nvSpPr>
            <p:cNvPr id="132100" name="Oval 4"/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th-TH" sz="2400">
                <a:latin typeface="Times New Roman" pitchFamily="18" charset="0"/>
              </a:endParaRPr>
            </a:p>
          </p:txBody>
        </p:sp>
        <p:sp>
          <p:nvSpPr>
            <p:cNvPr id="132101" name="Oval 5"/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th-TH" sz="2400">
                <a:latin typeface="Times New Roman" pitchFamily="18" charset="0"/>
              </a:endParaRPr>
            </a:p>
          </p:txBody>
        </p:sp>
        <p:sp>
          <p:nvSpPr>
            <p:cNvPr id="132102" name="Oval 6"/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th-TH" sz="2400">
                <a:latin typeface="Times New Roman" pitchFamily="18" charset="0"/>
              </a:endParaRPr>
            </a:p>
          </p:txBody>
        </p:sp>
        <p:sp>
          <p:nvSpPr>
            <p:cNvPr id="132103" name="Oval 7"/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th-TH" sz="2400">
                <a:latin typeface="Times New Roman" pitchFamily="18" charset="0"/>
              </a:endParaRPr>
            </a:p>
          </p:txBody>
        </p:sp>
      </p:grpSp>
      <p:sp>
        <p:nvSpPr>
          <p:cNvPr id="2051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</a:p>
        </p:txBody>
      </p:sp>
      <p:sp>
        <p:nvSpPr>
          <p:cNvPr id="132105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/>
            </a:lvl1pPr>
          </a:lstStyle>
          <a:p>
            <a:pPr>
              <a:defRPr/>
            </a:pPr>
            <a:r>
              <a:rPr lang="th-TH"/>
              <a:t>สุวิทยชาญ แก้วสุวรรณ</a:t>
            </a:r>
          </a:p>
        </p:txBody>
      </p:sp>
      <p:sp>
        <p:nvSpPr>
          <p:cNvPr id="132106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/>
            </a:lvl1pPr>
          </a:lstStyle>
          <a:p>
            <a:pPr>
              <a:defRPr/>
            </a:pPr>
            <a:r>
              <a:rPr lang="en-US"/>
              <a:t>Business System Analysis and Design (BC401)</a:t>
            </a:r>
            <a:endParaRPr lang="th-TH"/>
          </a:p>
        </p:txBody>
      </p:sp>
      <p:sp>
        <p:nvSpPr>
          <p:cNvPr id="13210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/>
            </a:lvl1pPr>
          </a:lstStyle>
          <a:p>
            <a:pPr>
              <a:defRPr/>
            </a:pPr>
            <a:fld id="{3965360C-7137-4483-BA3E-B2867A1E8B74}" type="slidenum">
              <a:rPr lang="en-US"/>
              <a:pPr>
                <a:defRPr/>
              </a:pPr>
              <a:t>‹#›</a:t>
            </a:fld>
            <a:endParaRPr lang="th-TH"/>
          </a:p>
        </p:txBody>
      </p:sp>
      <p:sp>
        <p:nvSpPr>
          <p:cNvPr id="2055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คลิกเพื่อแก้ไขลักษณะต้นแบบชื่อเรื่อง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itchFamily="34" charset="0"/>
          <a:cs typeface="Angsana New" pitchFamily="18" charset="-34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itchFamily="34" charset="0"/>
          <a:cs typeface="Angsana New" pitchFamily="18" charset="-34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itchFamily="34" charset="0"/>
          <a:cs typeface="Angsana New" pitchFamily="18" charset="-34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itchFamily="34" charset="0"/>
          <a:cs typeface="Angsana New" pitchFamily="18" charset="-34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itchFamily="34" charset="0"/>
          <a:cs typeface="Angsana New" pitchFamily="18" charset="-34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itchFamily="34" charset="0"/>
          <a:cs typeface="Angsana New" pitchFamily="18" charset="-34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itchFamily="34" charset="0"/>
          <a:cs typeface="Angsana New" pitchFamily="18" charset="-34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¡"/>
        <a:defRPr sz="27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23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wmf"/><Relationship Id="rId4" Type="http://schemas.openxmlformats.org/officeDocument/2006/relationships/image" Target="../media/image6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72462" y="0"/>
            <a:ext cx="857224" cy="1350778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2000232" y="2857496"/>
            <a:ext cx="441980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สุวิทยชาญ แก้วสุวรรณ</a:t>
            </a:r>
            <a:endParaRPr lang="en-US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357422" y="4000504"/>
            <a:ext cx="42627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088-5640717</a:t>
            </a:r>
            <a:endParaRPr lang="en-US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098" name="Picture 2" descr="Suwitchan Kaewsuwa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86116" y="500042"/>
            <a:ext cx="2000264" cy="2214579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9" name="Rectangle 8"/>
          <p:cNvSpPr/>
          <p:nvPr/>
        </p:nvSpPr>
        <p:spPr>
          <a:xfrm>
            <a:off x="642910" y="5286388"/>
            <a:ext cx="80457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www.suwitchan.eu5.org</a:t>
            </a:r>
            <a:endParaRPr lang="en-US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95E8FD3-8816-4A18-A611-01352A0B3366}" type="slidenum">
              <a:rPr lang="en-US"/>
              <a:pPr/>
              <a:t>10</a:t>
            </a:fld>
            <a:endParaRPr lang="th-TH"/>
          </a:p>
        </p:txBody>
      </p:sp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smtClean="0"/>
              <a:t>ระบบเปิดและระบบปิด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h-TH" smtClean="0"/>
              <a:t>ระบบเปิด </a:t>
            </a:r>
            <a:r>
              <a:rPr lang="en-US" smtClean="0"/>
              <a:t>(Open System)</a:t>
            </a:r>
          </a:p>
          <a:p>
            <a:pPr lvl="1" eaLnBrk="1" hangingPunct="1"/>
            <a:r>
              <a:rPr lang="th-TH" smtClean="0"/>
              <a:t>ระบบที่มีความเกี่ยวข้องกับสภาพแวดล้อม ซึ่งระบบนี้จะมีปฏิกิริยาต่อสภาพแวดล้อมที่เปลี่ยนแปลงไป</a:t>
            </a:r>
          </a:p>
          <a:p>
            <a:pPr lvl="1" eaLnBrk="1" hangingPunct="1"/>
            <a:endParaRPr lang="en-US" smtClean="0"/>
          </a:p>
          <a:p>
            <a:pPr eaLnBrk="1" hangingPunct="1"/>
            <a:r>
              <a:rPr lang="th-TH" smtClean="0"/>
              <a:t>ระบบปิด</a:t>
            </a:r>
            <a:r>
              <a:rPr lang="en-US" smtClean="0"/>
              <a:t> (Closed System)</a:t>
            </a:r>
          </a:p>
          <a:p>
            <a:pPr lvl="1" eaLnBrk="1" hangingPunct="1"/>
            <a:r>
              <a:rPr lang="th-TH" smtClean="0"/>
              <a:t>ระบบที่ไม่เกี่ยวพันกับสภาพแวดล้อม </a:t>
            </a:r>
            <a:endParaRPr lang="en-US" smtClean="0"/>
          </a:p>
          <a:p>
            <a:pPr eaLnBrk="1" hangingPunct="1"/>
            <a:endParaRPr lang="th-TH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6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8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86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18" grpId="0"/>
      <p:bldP spid="8601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5101156-605E-4372-8A94-1F59AD67BA16}" type="slidenum">
              <a:rPr lang="en-US"/>
              <a:pPr/>
              <a:t>11</a:t>
            </a:fld>
            <a:endParaRPr lang="th-TH"/>
          </a:p>
        </p:txBody>
      </p:sp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smtClean="0"/>
              <a:t>ลักษณะของระบบ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h-TH" smtClean="0"/>
              <a:t>ระบบประกอบด้วยองค์ประกอบที่รวมตัวกัน ทำงานร่วมกัน เพื่อจุดมุ่งหมายอันเดียวกัน</a:t>
            </a:r>
            <a:br>
              <a:rPr lang="th-TH" smtClean="0"/>
            </a:br>
            <a:endParaRPr lang="th-TH" smtClean="0"/>
          </a:p>
          <a:p>
            <a:pPr eaLnBrk="1" hangingPunct="1"/>
            <a:r>
              <a:rPr lang="th-TH" smtClean="0"/>
              <a:t>ระบบจะแยกออกจากสภาพแวดล้อมโดยขอบเขตบางอย่าง</a:t>
            </a:r>
            <a:br>
              <a:rPr lang="th-TH" smtClean="0"/>
            </a:br>
            <a:endParaRPr lang="th-TH" smtClean="0"/>
          </a:p>
          <a:p>
            <a:pPr eaLnBrk="1" hangingPunct="1"/>
            <a:r>
              <a:rPr lang="th-TH" smtClean="0"/>
              <a:t>ระบบจะมีข้อมูลนำเข้าและมีผลลัพธ์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7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2" grpId="0"/>
      <p:bldP spid="8704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4E4A62F-23F1-4C29-9826-271A15E5A5C0}" type="slidenum">
              <a:rPr lang="en-US"/>
              <a:pPr/>
              <a:t>12</a:t>
            </a:fld>
            <a:endParaRPr lang="th-TH"/>
          </a:p>
        </p:txBody>
      </p:sp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smtClean="0"/>
              <a:t>ลักษณะของระบบ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h-TH" smtClean="0"/>
              <a:t>ระบบอาจจะมีระบบย่อย </a:t>
            </a:r>
            <a:r>
              <a:rPr lang="en-US" smtClean="0"/>
              <a:t>(Sub-System)</a:t>
            </a:r>
            <a:br>
              <a:rPr lang="en-US" smtClean="0"/>
            </a:br>
            <a:endParaRPr lang="th-TH" smtClean="0"/>
          </a:p>
          <a:p>
            <a:pPr eaLnBrk="1" hangingPunct="1">
              <a:lnSpc>
                <a:spcPct val="90000"/>
              </a:lnSpc>
            </a:pPr>
            <a:r>
              <a:rPr lang="th-TH" smtClean="0"/>
              <a:t>ระบบจะมีกลไกการควบคุม และการควบคุมจะอาศัยข้อมูลส่วนย้อนกลับ </a:t>
            </a:r>
            <a:r>
              <a:rPr lang="en-US" smtClean="0"/>
              <a:t>(Feedback)</a:t>
            </a:r>
            <a:br>
              <a:rPr lang="en-US" smtClean="0"/>
            </a:br>
            <a:endParaRPr lang="th-TH" smtClean="0"/>
          </a:p>
          <a:p>
            <a:pPr eaLnBrk="1" hangingPunct="1">
              <a:lnSpc>
                <a:spcPct val="90000"/>
              </a:lnSpc>
            </a:pPr>
            <a:r>
              <a:rPr lang="th-TH" smtClean="0"/>
              <a:t>ระบบจะมีตัวเชื่อมประสาน </a:t>
            </a:r>
            <a:r>
              <a:rPr lang="en-US" smtClean="0"/>
              <a:t>(Interface) </a:t>
            </a:r>
            <a:r>
              <a:rPr lang="th-TH" smtClean="0"/>
              <a:t>ซึ่งจะใช้ในการสื่อสารระหว่างระบบ 2 ระบบ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8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8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8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6" grpId="0"/>
      <p:bldP spid="88067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66C618A-65E2-4A75-9F13-AFBE24608564}" type="slidenum">
              <a:rPr lang="en-US"/>
              <a:pPr/>
              <a:t>13</a:t>
            </a:fld>
            <a:endParaRPr lang="th-TH"/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692150"/>
            <a:ext cx="7696200" cy="4794250"/>
          </a:xfrm>
        </p:spPr>
        <p:txBody>
          <a:bodyPr/>
          <a:lstStyle/>
          <a:p>
            <a:pPr eaLnBrk="1" hangingPunct="1"/>
            <a:r>
              <a:rPr lang="th-TH" smtClean="0">
                <a:solidFill>
                  <a:schemeClr val="tx2"/>
                </a:solidFill>
              </a:rPr>
              <a:t>ขอบเขต </a:t>
            </a:r>
            <a:r>
              <a:rPr lang="en-US" smtClean="0">
                <a:solidFill>
                  <a:schemeClr val="tx2"/>
                </a:solidFill>
              </a:rPr>
              <a:t>(Boundary)</a:t>
            </a:r>
            <a:endParaRPr lang="th-TH" smtClean="0">
              <a:solidFill>
                <a:schemeClr val="tx2"/>
              </a:solidFill>
            </a:endParaRPr>
          </a:p>
          <a:p>
            <a:pPr lvl="1" eaLnBrk="1" hangingPunct="1"/>
            <a:r>
              <a:rPr lang="th-TH" smtClean="0"/>
              <a:t>เส้นแบ่งระหว่างภายในและภายนอกระบบ</a:t>
            </a:r>
            <a:br>
              <a:rPr lang="th-TH" smtClean="0"/>
            </a:br>
            <a:endParaRPr lang="th-TH" smtClean="0"/>
          </a:p>
          <a:p>
            <a:pPr eaLnBrk="1" hangingPunct="1"/>
            <a:r>
              <a:rPr lang="th-TH" smtClean="0">
                <a:solidFill>
                  <a:schemeClr val="tx2"/>
                </a:solidFill>
              </a:rPr>
              <a:t>สภาพแวดล้อม </a:t>
            </a:r>
            <a:r>
              <a:rPr lang="en-US" smtClean="0">
                <a:solidFill>
                  <a:schemeClr val="tx2"/>
                </a:solidFill>
              </a:rPr>
              <a:t>(Environment)</a:t>
            </a:r>
            <a:endParaRPr lang="th-TH" smtClean="0">
              <a:solidFill>
                <a:schemeClr val="tx2"/>
              </a:solidFill>
            </a:endParaRPr>
          </a:p>
          <a:p>
            <a:pPr lvl="1" eaLnBrk="1" hangingPunct="1"/>
            <a:r>
              <a:rPr lang="th-TH" smtClean="0"/>
              <a:t>สิ่งที่อยู่นอกขอบเขตของระบบ</a:t>
            </a:r>
            <a:br>
              <a:rPr lang="th-TH" smtClean="0"/>
            </a:br>
            <a:endParaRPr lang="th-TH" smtClean="0"/>
          </a:p>
          <a:p>
            <a:pPr eaLnBrk="1" hangingPunct="1"/>
            <a:r>
              <a:rPr lang="th-TH" smtClean="0">
                <a:solidFill>
                  <a:schemeClr val="tx2"/>
                </a:solidFill>
              </a:rPr>
              <a:t>ระบบย่อย </a:t>
            </a:r>
            <a:r>
              <a:rPr lang="en-US" smtClean="0">
                <a:solidFill>
                  <a:schemeClr val="tx2"/>
                </a:solidFill>
              </a:rPr>
              <a:t>(Subsystem)</a:t>
            </a:r>
            <a:endParaRPr lang="th-TH" smtClean="0">
              <a:solidFill>
                <a:schemeClr val="tx2"/>
              </a:solidFill>
            </a:endParaRPr>
          </a:p>
          <a:p>
            <a:pPr lvl="1" eaLnBrk="1" hangingPunct="1"/>
            <a:r>
              <a:rPr lang="th-TH" smtClean="0"/>
              <a:t>ระบบที่มีความสมบูรณ์ในตัวของมันเองเมื่อพิจารณาแยกเป็นส่วนๆ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89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89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89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1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7272F20-22CD-4327-90AF-1C34027B7FEE}" type="slidenum">
              <a:rPr lang="en-US"/>
              <a:pPr/>
              <a:t>14</a:t>
            </a:fld>
            <a:endParaRPr lang="th-TH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549275"/>
            <a:ext cx="7696200" cy="4937125"/>
          </a:xfrm>
        </p:spPr>
        <p:txBody>
          <a:bodyPr/>
          <a:lstStyle/>
          <a:p>
            <a:pPr eaLnBrk="1" hangingPunct="1"/>
            <a:r>
              <a:rPr lang="th-TH" smtClean="0">
                <a:solidFill>
                  <a:schemeClr val="tx2"/>
                </a:solidFill>
              </a:rPr>
              <a:t>ปัจจัยนำเข้า </a:t>
            </a:r>
            <a:r>
              <a:rPr lang="en-US" smtClean="0">
                <a:solidFill>
                  <a:schemeClr val="tx2"/>
                </a:solidFill>
              </a:rPr>
              <a:t>(Input)</a:t>
            </a:r>
            <a:endParaRPr lang="th-TH" smtClean="0">
              <a:solidFill>
                <a:schemeClr val="tx2"/>
              </a:solidFill>
            </a:endParaRPr>
          </a:p>
          <a:p>
            <a:pPr lvl="1" eaLnBrk="1" hangingPunct="1"/>
            <a:r>
              <a:rPr lang="th-TH" smtClean="0"/>
              <a:t>สิ่งที่นำเข้าจากสิ่งแวดล้อมเพื่อใช้บางสิ่งบางอย่าง</a:t>
            </a:r>
            <a:br>
              <a:rPr lang="th-TH" smtClean="0"/>
            </a:br>
            <a:endParaRPr lang="th-TH" smtClean="0"/>
          </a:p>
          <a:p>
            <a:pPr eaLnBrk="1" hangingPunct="1"/>
            <a:r>
              <a:rPr lang="th-TH" smtClean="0">
                <a:solidFill>
                  <a:schemeClr val="tx2"/>
                </a:solidFill>
              </a:rPr>
              <a:t>ผลลัพธ์ </a:t>
            </a:r>
            <a:r>
              <a:rPr lang="en-US" smtClean="0">
                <a:solidFill>
                  <a:schemeClr val="tx2"/>
                </a:solidFill>
              </a:rPr>
              <a:t>(Output)</a:t>
            </a:r>
            <a:endParaRPr lang="th-TH" smtClean="0">
              <a:solidFill>
                <a:schemeClr val="tx2"/>
              </a:solidFill>
            </a:endParaRPr>
          </a:p>
          <a:p>
            <a:pPr lvl="1" eaLnBrk="1" hangingPunct="1"/>
            <a:r>
              <a:rPr lang="th-TH" smtClean="0"/>
              <a:t>สิ่งที่สร้างขึ้นจากระบบแล้วส่งต่อไปยังสิ่งแวดล้อม</a:t>
            </a:r>
            <a:br>
              <a:rPr lang="th-TH" smtClean="0"/>
            </a:br>
            <a:endParaRPr lang="th-TH" smtClean="0"/>
          </a:p>
          <a:p>
            <a:pPr eaLnBrk="1" hangingPunct="1"/>
            <a:r>
              <a:rPr lang="th-TH" smtClean="0">
                <a:solidFill>
                  <a:schemeClr val="tx2"/>
                </a:solidFill>
              </a:rPr>
              <a:t>ตัวเชื่อมประสาน </a:t>
            </a:r>
            <a:r>
              <a:rPr lang="en-US" smtClean="0">
                <a:solidFill>
                  <a:schemeClr val="tx2"/>
                </a:solidFill>
              </a:rPr>
              <a:t>(Interface)</a:t>
            </a:r>
            <a:endParaRPr lang="th-TH" smtClean="0">
              <a:solidFill>
                <a:schemeClr val="tx2"/>
              </a:solidFill>
            </a:endParaRPr>
          </a:p>
          <a:p>
            <a:pPr lvl="1" eaLnBrk="1" hangingPunct="1"/>
            <a:r>
              <a:rPr lang="th-TH" smtClean="0"/>
              <a:t>จุดที่ระบบพบกับสิ่งแวดล้อม หรือจุดประสานระหว่างระบบย่อยด้วยกัน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90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90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90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90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901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B6E922-7548-418F-8B0D-B4F24291E933}" type="slidenum">
              <a:rPr lang="en-US"/>
              <a:pPr/>
              <a:t>15</a:t>
            </a:fld>
            <a:endParaRPr lang="th-TH"/>
          </a:p>
        </p:txBody>
      </p:sp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b="1" smtClean="0"/>
              <a:t>ภาพรวมของระบบ</a:t>
            </a: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533400" y="1600200"/>
            <a:ext cx="8305800" cy="4724400"/>
            <a:chOff x="336" y="1008"/>
            <a:chExt cx="5232" cy="2976"/>
          </a:xfrm>
        </p:grpSpPr>
        <p:sp>
          <p:nvSpPr>
            <p:cNvPr id="14341" name="Rectangle 35"/>
            <p:cNvSpPr>
              <a:spLocks noChangeArrowheads="1"/>
            </p:cNvSpPr>
            <p:nvPr/>
          </p:nvSpPr>
          <p:spPr bwMode="auto">
            <a:xfrm>
              <a:off x="336" y="1008"/>
              <a:ext cx="5232" cy="297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14342" name="Rectangle 36"/>
            <p:cNvSpPr>
              <a:spLocks noChangeArrowheads="1"/>
            </p:cNvSpPr>
            <p:nvPr/>
          </p:nvSpPr>
          <p:spPr bwMode="auto">
            <a:xfrm>
              <a:off x="960" y="1632"/>
              <a:ext cx="4080" cy="1872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14343" name="AutoShape 37"/>
            <p:cNvSpPr>
              <a:spLocks noChangeArrowheads="1"/>
            </p:cNvSpPr>
            <p:nvPr/>
          </p:nvSpPr>
          <p:spPr bwMode="auto">
            <a:xfrm>
              <a:off x="672" y="1344"/>
              <a:ext cx="4656" cy="2448"/>
            </a:xfrm>
            <a:prstGeom prst="flowChartAlternateProcess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14344" name="Rectangle 38"/>
            <p:cNvSpPr>
              <a:spLocks noChangeArrowheads="1"/>
            </p:cNvSpPr>
            <p:nvPr/>
          </p:nvSpPr>
          <p:spPr bwMode="auto">
            <a:xfrm>
              <a:off x="1440" y="1728"/>
              <a:ext cx="1104" cy="4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th-TH" sz="2800">
                <a:solidFill>
                  <a:srgbClr val="FF0000"/>
                </a:solidFill>
                <a:latin typeface="Times New Roman" pitchFamily="18" charset="0"/>
              </a:endParaRPr>
            </a:p>
          </p:txBody>
        </p:sp>
        <p:sp>
          <p:nvSpPr>
            <p:cNvPr id="14345" name="Rectangle 39"/>
            <p:cNvSpPr>
              <a:spLocks noChangeArrowheads="1"/>
            </p:cNvSpPr>
            <p:nvPr/>
          </p:nvSpPr>
          <p:spPr bwMode="auto">
            <a:xfrm>
              <a:off x="3456" y="1728"/>
              <a:ext cx="1104" cy="4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th-TH" sz="2800">
                <a:solidFill>
                  <a:srgbClr val="FF0000"/>
                </a:solidFill>
                <a:latin typeface="Times New Roman" pitchFamily="18" charset="0"/>
              </a:endParaRPr>
            </a:p>
          </p:txBody>
        </p:sp>
        <p:sp>
          <p:nvSpPr>
            <p:cNvPr id="14346" name="Rectangle 40"/>
            <p:cNvSpPr>
              <a:spLocks noChangeArrowheads="1"/>
            </p:cNvSpPr>
            <p:nvPr/>
          </p:nvSpPr>
          <p:spPr bwMode="auto">
            <a:xfrm>
              <a:off x="2448" y="2784"/>
              <a:ext cx="1104" cy="4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th-TH" sz="2800">
                <a:solidFill>
                  <a:srgbClr val="FF0000"/>
                </a:solidFill>
                <a:latin typeface="Times New Roman" pitchFamily="18" charset="0"/>
              </a:endParaRPr>
            </a:p>
          </p:txBody>
        </p:sp>
        <p:sp>
          <p:nvSpPr>
            <p:cNvPr id="14347" name="Text Box 41"/>
            <p:cNvSpPr txBox="1">
              <a:spLocks noChangeArrowheads="1"/>
            </p:cNvSpPr>
            <p:nvPr/>
          </p:nvSpPr>
          <p:spPr bwMode="auto">
            <a:xfrm>
              <a:off x="3888" y="2407"/>
              <a:ext cx="946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200" b="1">
                  <a:latin typeface="Cordia New" pitchFamily="34" charset="-34"/>
                  <a:cs typeface="Cordia New" pitchFamily="34" charset="-34"/>
                </a:rPr>
                <a:t>Subsystem</a:t>
              </a:r>
            </a:p>
          </p:txBody>
        </p:sp>
        <p:sp>
          <p:nvSpPr>
            <p:cNvPr id="14348" name="Text Box 42"/>
            <p:cNvSpPr txBox="1">
              <a:spLocks noChangeArrowheads="1"/>
            </p:cNvSpPr>
            <p:nvPr/>
          </p:nvSpPr>
          <p:spPr bwMode="auto">
            <a:xfrm>
              <a:off x="1215" y="2395"/>
              <a:ext cx="946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200" b="1">
                  <a:latin typeface="Cordia New" pitchFamily="34" charset="-34"/>
                  <a:cs typeface="Cordia New" pitchFamily="34" charset="-34"/>
                </a:rPr>
                <a:t>Subsystem</a:t>
              </a:r>
            </a:p>
          </p:txBody>
        </p:sp>
        <p:sp>
          <p:nvSpPr>
            <p:cNvPr id="14349" name="Text Box 43"/>
            <p:cNvSpPr txBox="1">
              <a:spLocks noChangeArrowheads="1"/>
            </p:cNvSpPr>
            <p:nvPr/>
          </p:nvSpPr>
          <p:spPr bwMode="auto">
            <a:xfrm>
              <a:off x="2532" y="3211"/>
              <a:ext cx="946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200" b="1">
                  <a:latin typeface="Cordia New" pitchFamily="34" charset="-34"/>
                  <a:cs typeface="Cordia New" pitchFamily="34" charset="-34"/>
                </a:rPr>
                <a:t>Subsystem</a:t>
              </a:r>
            </a:p>
          </p:txBody>
        </p:sp>
        <p:sp>
          <p:nvSpPr>
            <p:cNvPr id="14350" name="Rectangle 44"/>
            <p:cNvSpPr>
              <a:spLocks noChangeArrowheads="1"/>
            </p:cNvSpPr>
            <p:nvPr/>
          </p:nvSpPr>
          <p:spPr bwMode="auto">
            <a:xfrm>
              <a:off x="2544" y="2256"/>
              <a:ext cx="960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3200" b="1">
                  <a:latin typeface="Cordia New" pitchFamily="34" charset="-34"/>
                  <a:cs typeface="Cordia New" pitchFamily="34" charset="-34"/>
                </a:rPr>
                <a:t>Terminator</a:t>
              </a:r>
            </a:p>
          </p:txBody>
        </p:sp>
        <p:cxnSp>
          <p:nvCxnSpPr>
            <p:cNvPr id="14351" name="AutoShape 45"/>
            <p:cNvCxnSpPr>
              <a:cxnSpLocks noChangeShapeType="1"/>
              <a:stCxn id="14345" idx="3"/>
              <a:endCxn id="14344" idx="1"/>
            </p:cNvCxnSpPr>
            <p:nvPr/>
          </p:nvCxnSpPr>
          <p:spPr bwMode="auto">
            <a:xfrm flipH="1">
              <a:off x="1440" y="1968"/>
              <a:ext cx="3120" cy="1"/>
            </a:xfrm>
            <a:prstGeom prst="bentConnector5">
              <a:avLst>
                <a:gd name="adj1" fmla="val -9616"/>
                <a:gd name="adj2" fmla="val -42000014"/>
                <a:gd name="adj3" fmla="val 108875"/>
              </a:avLst>
            </a:prstGeom>
            <a:noFill/>
            <a:ln w="38100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14352" name="AutoShape 46"/>
            <p:cNvCxnSpPr>
              <a:cxnSpLocks noChangeShapeType="1"/>
              <a:stCxn id="14344" idx="3"/>
              <a:endCxn id="14345" idx="1"/>
            </p:cNvCxnSpPr>
            <p:nvPr/>
          </p:nvCxnSpPr>
          <p:spPr bwMode="auto">
            <a:xfrm>
              <a:off x="2544" y="1968"/>
              <a:ext cx="912" cy="0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14353" name="Line 47"/>
            <p:cNvSpPr>
              <a:spLocks noChangeShapeType="1"/>
            </p:cNvSpPr>
            <p:nvPr/>
          </p:nvSpPr>
          <p:spPr bwMode="auto">
            <a:xfrm>
              <a:off x="1968" y="2237"/>
              <a:ext cx="672" cy="49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14354" name="Line 48"/>
            <p:cNvSpPr>
              <a:spLocks noChangeShapeType="1"/>
            </p:cNvSpPr>
            <p:nvPr/>
          </p:nvSpPr>
          <p:spPr bwMode="auto">
            <a:xfrm flipH="1">
              <a:off x="3456" y="2208"/>
              <a:ext cx="528" cy="52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14355" name="Text Box 49"/>
            <p:cNvSpPr txBox="1">
              <a:spLocks noChangeArrowheads="1"/>
            </p:cNvSpPr>
            <p:nvPr/>
          </p:nvSpPr>
          <p:spPr bwMode="auto">
            <a:xfrm>
              <a:off x="2496" y="3475"/>
              <a:ext cx="1066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200" b="1">
                  <a:latin typeface="Cordia New" pitchFamily="34" charset="-34"/>
                  <a:cs typeface="Cordia New" pitchFamily="34" charset="-34"/>
                </a:rPr>
                <a:t>BOUNDARY</a:t>
              </a:r>
            </a:p>
          </p:txBody>
        </p:sp>
        <p:sp>
          <p:nvSpPr>
            <p:cNvPr id="14356" name="Text Box 50"/>
            <p:cNvSpPr txBox="1">
              <a:spLocks noChangeArrowheads="1"/>
            </p:cNvSpPr>
            <p:nvPr/>
          </p:nvSpPr>
          <p:spPr bwMode="auto">
            <a:xfrm>
              <a:off x="4320" y="1008"/>
              <a:ext cx="1239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3200" b="1">
                  <a:latin typeface="Cordia New" pitchFamily="34" charset="-34"/>
                  <a:cs typeface="Cordia New" pitchFamily="34" charset="-34"/>
                </a:rPr>
                <a:t>Environment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1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103A746-577D-4AB8-B461-11714F2E91FC}" type="slidenum">
              <a:rPr lang="en-US"/>
              <a:pPr/>
              <a:t>16</a:t>
            </a:fld>
            <a:endParaRPr lang="th-TH"/>
          </a:p>
        </p:txBody>
      </p:sp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549275"/>
            <a:ext cx="8229600" cy="1143000"/>
          </a:xfrm>
        </p:spPr>
        <p:txBody>
          <a:bodyPr/>
          <a:lstStyle/>
          <a:p>
            <a:pPr eaLnBrk="1" hangingPunct="1"/>
            <a:r>
              <a:rPr lang="th-TH" smtClean="0"/>
              <a:t>ระบบธุรกิจ</a:t>
            </a:r>
            <a:br>
              <a:rPr lang="th-TH" smtClean="0"/>
            </a:br>
            <a:endParaRPr lang="th-TH" smtClean="0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3388" y="1557338"/>
            <a:ext cx="8710612" cy="4103687"/>
          </a:xfrm>
        </p:spPr>
        <p:txBody>
          <a:bodyPr/>
          <a:lstStyle/>
          <a:p>
            <a:pPr eaLnBrk="1" hangingPunct="1"/>
            <a:r>
              <a:rPr lang="th-TH" smtClean="0"/>
              <a:t>ส่วนนำเข้า 	</a:t>
            </a:r>
            <a:r>
              <a:rPr lang="en-US" smtClean="0"/>
              <a:t>	</a:t>
            </a:r>
            <a:r>
              <a:rPr lang="en-US" smtClean="0">
                <a:solidFill>
                  <a:schemeClr val="tx2"/>
                </a:solidFill>
                <a:sym typeface="Wingdings 3" pitchFamily="18" charset="2"/>
              </a:rPr>
              <a:t></a:t>
            </a:r>
            <a:r>
              <a:rPr lang="en-US" smtClean="0"/>
              <a:t>  </a:t>
            </a:r>
            <a:r>
              <a:rPr lang="th-TH" smtClean="0"/>
              <a:t>	วัตถุดิบ เครื่องจักร เงินทุน</a:t>
            </a:r>
          </a:p>
          <a:p>
            <a:pPr eaLnBrk="1" hangingPunct="1"/>
            <a:endParaRPr lang="th-TH" smtClean="0"/>
          </a:p>
          <a:p>
            <a:pPr eaLnBrk="1" hangingPunct="1"/>
            <a:r>
              <a:rPr lang="th-TH" smtClean="0"/>
              <a:t>ส่วนผลลัพธ์</a:t>
            </a:r>
            <a:r>
              <a:rPr lang="en-US" smtClean="0"/>
              <a:t> 	</a:t>
            </a:r>
            <a:r>
              <a:rPr lang="en-US" smtClean="0">
                <a:solidFill>
                  <a:schemeClr val="tx2"/>
                </a:solidFill>
                <a:sym typeface="Wingdings 3" pitchFamily="18" charset="2"/>
              </a:rPr>
              <a:t></a:t>
            </a:r>
            <a:r>
              <a:rPr lang="en-US" smtClean="0"/>
              <a:t> </a:t>
            </a:r>
            <a:r>
              <a:rPr lang="th-TH" smtClean="0"/>
              <a:t>	กำไร  ผลิตผลจากการผลิต </a:t>
            </a:r>
            <a:br>
              <a:rPr lang="th-TH" smtClean="0"/>
            </a:br>
            <a:r>
              <a:rPr lang="th-TH" smtClean="0"/>
              <a:t>				การตลาด</a:t>
            </a:r>
          </a:p>
          <a:p>
            <a:pPr eaLnBrk="1" hangingPunct="1"/>
            <a:endParaRPr lang="th-TH" smtClean="0"/>
          </a:p>
          <a:p>
            <a:pPr eaLnBrk="1" hangingPunct="1"/>
            <a:r>
              <a:rPr lang="th-TH" smtClean="0"/>
              <a:t>ระบบย่อย</a:t>
            </a:r>
            <a:r>
              <a:rPr lang="en-US" smtClean="0"/>
              <a:t>		</a:t>
            </a:r>
            <a:r>
              <a:rPr lang="en-US" smtClean="0">
                <a:solidFill>
                  <a:schemeClr val="tx2"/>
                </a:solidFill>
                <a:sym typeface="Wingdings 3" pitchFamily="18" charset="2"/>
              </a:rPr>
              <a:t></a:t>
            </a:r>
            <a:r>
              <a:rPr lang="en-US" smtClean="0"/>
              <a:t>	</a:t>
            </a:r>
            <a:r>
              <a:rPr lang="th-TH" smtClean="0"/>
              <a:t>ฝ่ายบุคคล ฝ่ายจัดซื้อ ฝ่ายการตลาด 				ฝ่ายการเงิน ฝ่ายบริหาร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3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3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6" grpId="0"/>
      <p:bldP spid="93187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9C21186-3CDB-44A2-B959-80C11B56F1E0}" type="slidenum">
              <a:rPr lang="en-US"/>
              <a:pPr/>
              <a:t>17</a:t>
            </a:fld>
            <a:endParaRPr lang="th-TH"/>
          </a:p>
        </p:txBody>
      </p:sp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smtClean="0"/>
              <a:t>สารสนเทศและระบบสารสนเทศ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h-TH" smtClean="0"/>
              <a:t>ข้อมูล</a:t>
            </a:r>
          </a:p>
          <a:p>
            <a:pPr lvl="1" eaLnBrk="1" hangingPunct="1"/>
            <a:r>
              <a:rPr lang="th-TH" smtClean="0"/>
              <a:t>ข้อมูลดิบที่มีความหมายในตัวมันเองโดยยังไม่ได้ก่อให้เกิดประโยชน์</a:t>
            </a:r>
            <a:br>
              <a:rPr lang="th-TH" smtClean="0"/>
            </a:br>
            <a:endParaRPr lang="th-TH" smtClean="0"/>
          </a:p>
          <a:p>
            <a:pPr eaLnBrk="1" hangingPunct="1"/>
            <a:r>
              <a:rPr lang="th-TH" smtClean="0"/>
              <a:t>สารสนเทศ</a:t>
            </a:r>
          </a:p>
          <a:p>
            <a:pPr lvl="1" eaLnBrk="1" hangingPunct="1"/>
            <a:r>
              <a:rPr lang="th-TH" smtClean="0"/>
              <a:t>ข้อมูลดิบซึ่งได้ทำการเปลี่ยนให้อยู่ในรูปที่มีความหมายและเป็นประโยชน์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4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9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94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0" grpId="0"/>
      <p:bldP spid="94211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90C165E-D1A7-49E7-ABD5-CD29C3408829}" type="slidenum">
              <a:rPr lang="en-US"/>
              <a:pPr/>
              <a:t>18</a:t>
            </a:fld>
            <a:endParaRPr lang="th-TH"/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b="1" smtClean="0"/>
              <a:t>สารสนเทศและระบบสารสนเทศ</a:t>
            </a:r>
          </a:p>
        </p:txBody>
      </p:sp>
      <p:sp>
        <p:nvSpPr>
          <p:cNvPr id="69636" name="Rectangle 4"/>
          <p:cNvSpPr>
            <a:spLocks noChangeArrowheads="1"/>
          </p:cNvSpPr>
          <p:nvPr/>
        </p:nvSpPr>
        <p:spPr bwMode="auto">
          <a:xfrm>
            <a:off x="762000" y="2743200"/>
            <a:ext cx="1905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71842" dir="2700000" algn="ctr" rotWithShape="0">
              <a:schemeClr val="tx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th-TH" sz="3600">
                <a:solidFill>
                  <a:srgbClr val="FF0000"/>
                </a:solidFill>
                <a:latin typeface="DSN Newspaper" pitchFamily="2" charset="-34"/>
                <a:cs typeface="DSN Newspaper" pitchFamily="2" charset="-34"/>
              </a:rPr>
              <a:t>ข้อมูลนำเข้า</a:t>
            </a:r>
          </a:p>
        </p:txBody>
      </p:sp>
      <p:sp>
        <p:nvSpPr>
          <p:cNvPr id="69637" name="Rectangle 5"/>
          <p:cNvSpPr>
            <a:spLocks noChangeArrowheads="1"/>
          </p:cNvSpPr>
          <p:nvPr/>
        </p:nvSpPr>
        <p:spPr bwMode="auto">
          <a:xfrm>
            <a:off x="3733800" y="2743200"/>
            <a:ext cx="1905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71842" dir="2700000" algn="ctr" rotWithShape="0">
              <a:schemeClr val="tx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th-TH" sz="3600">
                <a:solidFill>
                  <a:srgbClr val="FF0000"/>
                </a:solidFill>
                <a:latin typeface="DSN Newspaper" pitchFamily="2" charset="-34"/>
                <a:cs typeface="DSN Newspaper" pitchFamily="2" charset="-34"/>
              </a:rPr>
              <a:t>ประมวลผล</a:t>
            </a:r>
          </a:p>
        </p:txBody>
      </p:sp>
      <p:sp>
        <p:nvSpPr>
          <p:cNvPr id="69638" name="Rectangle 6"/>
          <p:cNvSpPr>
            <a:spLocks noChangeArrowheads="1"/>
          </p:cNvSpPr>
          <p:nvPr/>
        </p:nvSpPr>
        <p:spPr bwMode="auto">
          <a:xfrm>
            <a:off x="6629400" y="2743200"/>
            <a:ext cx="1905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71842" dir="2700000" algn="ctr" rotWithShape="0">
              <a:schemeClr val="tx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th-TH" sz="3600">
                <a:solidFill>
                  <a:srgbClr val="FF0000"/>
                </a:solidFill>
                <a:latin typeface="DSN Newspaper" pitchFamily="2" charset="-34"/>
                <a:cs typeface="DSN Newspaper" pitchFamily="2" charset="-34"/>
              </a:rPr>
              <a:t>สารสนเทศ</a:t>
            </a:r>
          </a:p>
        </p:txBody>
      </p:sp>
      <p:sp>
        <p:nvSpPr>
          <p:cNvPr id="69639" name="Line 7"/>
          <p:cNvSpPr>
            <a:spLocks noChangeShapeType="1"/>
          </p:cNvSpPr>
          <p:nvPr/>
        </p:nvSpPr>
        <p:spPr bwMode="auto">
          <a:xfrm>
            <a:off x="2743200" y="3200400"/>
            <a:ext cx="99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h-TH"/>
          </a:p>
        </p:txBody>
      </p:sp>
      <p:sp>
        <p:nvSpPr>
          <p:cNvPr id="69640" name="Line 8"/>
          <p:cNvSpPr>
            <a:spLocks noChangeShapeType="1"/>
          </p:cNvSpPr>
          <p:nvPr/>
        </p:nvSpPr>
        <p:spPr bwMode="auto">
          <a:xfrm>
            <a:off x="5638800" y="3200400"/>
            <a:ext cx="99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h-TH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9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96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96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96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96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96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96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96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96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96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96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4" grpId="0"/>
      <p:bldP spid="69636" grpId="0" animBg="1" autoUpdateAnimBg="0"/>
      <p:bldP spid="69637" grpId="0" animBg="1" autoUpdateAnimBg="0"/>
      <p:bldP spid="69638" grpId="0" animBg="1" autoUpdateAnimBg="0"/>
      <p:bldP spid="69639" grpId="0" animBg="1"/>
      <p:bldP spid="6964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4341C38-01CA-4293-B673-476721BCF8D1}" type="slidenum">
              <a:rPr lang="en-US"/>
              <a:pPr/>
              <a:t>19</a:t>
            </a:fld>
            <a:endParaRPr lang="th-TH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smtClean="0"/>
              <a:t>ระบบสารสนเทศ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h-TH" smtClean="0"/>
              <a:t>กลุ่มขององค์ประกอบที่สัมพันธ์กันซึ่งรวบรวมประมวล จัดเก็บและเผยแพร่สารสนเทศเพื่อสนับสนุนการตัดสินใจ และการควบคุมในองค์กร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6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58" grpId="0"/>
      <p:bldP spid="9625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72462" y="0"/>
            <a:ext cx="857224" cy="1350778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0" y="0"/>
            <a:ext cx="453681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>คะแนนและการตัดเกรด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effectLst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28596" y="857232"/>
            <a:ext cx="307648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>1. </a:t>
            </a:r>
            <a:r>
              <a:rPr lang="th-TH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>คะแนนเก็บ </a:t>
            </a:r>
            <a:r>
              <a:rPr lang="en-US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>50</a:t>
            </a:r>
            <a:endParaRPr lang="en-US" sz="4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effectLst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643042" y="1500174"/>
            <a:ext cx="3470822" cy="255454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>
              <a:buFontTx/>
              <a:buChar char="-"/>
            </a:pPr>
            <a:r>
              <a:rPr lang="th-TH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>เข้าเรียน  </a:t>
            </a:r>
            <a:r>
              <a:rPr lang="en-US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>10</a:t>
            </a:r>
          </a:p>
          <a:p>
            <a:pPr>
              <a:buFontTx/>
              <a:buChar char="-"/>
            </a:pPr>
            <a:r>
              <a:rPr lang="th-TH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>แบบฝึกหัดทฤษฎี  </a:t>
            </a:r>
            <a:r>
              <a:rPr lang="en-US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>20</a:t>
            </a:r>
          </a:p>
          <a:p>
            <a:pPr>
              <a:buFontTx/>
              <a:buChar char="-"/>
            </a:pPr>
            <a:r>
              <a:rPr lang="th-TH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แบบฝึกหัดปฏิบัติ </a:t>
            </a:r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20</a:t>
            </a:r>
            <a:endParaRPr lang="en-US" sz="4000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effectLst/>
            </a:endParaRPr>
          </a:p>
          <a:p>
            <a:pPr>
              <a:buFontTx/>
              <a:buChar char="-"/>
            </a:pPr>
            <a:endParaRPr lang="en-US" sz="4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effectLst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28596" y="3714752"/>
            <a:ext cx="272863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>2. </a:t>
            </a:r>
            <a:r>
              <a:rPr lang="th-TH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>สอบปลายภาค</a:t>
            </a:r>
            <a:endParaRPr lang="en-US" sz="4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effectLst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785918" y="4143380"/>
            <a:ext cx="2616422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>
              <a:buFontTx/>
              <a:buChar char="-"/>
            </a:pPr>
            <a:r>
              <a:rPr lang="th-TH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>สอบทฤษฎี  </a:t>
            </a:r>
            <a:r>
              <a:rPr lang="en-US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5</a:t>
            </a:r>
            <a:r>
              <a:rPr lang="en-US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>0</a:t>
            </a:r>
          </a:p>
          <a:p>
            <a:endParaRPr lang="en-US" sz="4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effectLst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643570" y="3571876"/>
            <a:ext cx="3180678" cy="70788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ตัดเกรดแบบอิงเกณฑ์</a:t>
            </a:r>
            <a:endParaRPr lang="en-US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2" name="Picture 2" descr="http://t1.gstatic.com/images?q=tbn:ANd9GcRGDFofHoJiI0bMjoXcU-w_8hI_7XfTaZphUE8n2zsUhoVPK3fJ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86512" y="4286256"/>
            <a:ext cx="2200275" cy="20859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7CCEC81-090C-4729-9F7D-91080EC62DBC}" type="slidenum">
              <a:rPr lang="en-US"/>
              <a:pPr/>
              <a:t>20</a:t>
            </a:fld>
            <a:endParaRPr lang="th-TH"/>
          </a:p>
        </p:txBody>
      </p:sp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smtClean="0"/>
              <a:t>ระบบสารสนเทศ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828800"/>
            <a:ext cx="8135938" cy="3657600"/>
          </a:xfrm>
        </p:spPr>
        <p:txBody>
          <a:bodyPr/>
          <a:lstStyle/>
          <a:p>
            <a:pPr eaLnBrk="1" hangingPunct="1"/>
            <a:r>
              <a:rPr lang="th-TH" smtClean="0"/>
              <a:t>ข้อมูลนำเข้า </a:t>
            </a:r>
            <a:r>
              <a:rPr lang="en-US" smtClean="0"/>
              <a:t>(Input)</a:t>
            </a:r>
            <a:endParaRPr lang="th-TH" smtClean="0"/>
          </a:p>
          <a:p>
            <a:pPr lvl="1" eaLnBrk="1" hangingPunct="1"/>
            <a:r>
              <a:rPr lang="th-TH" smtClean="0"/>
              <a:t>ข้อมูลที่จำเป็น เพื่อนำเข้าสู่ระบบ เพื่อจะทำให้เกิดการประมวลผลขึ้น</a:t>
            </a:r>
            <a:br>
              <a:rPr lang="th-TH" smtClean="0"/>
            </a:br>
            <a:endParaRPr lang="th-TH" smtClean="0"/>
          </a:p>
          <a:p>
            <a:pPr eaLnBrk="1" hangingPunct="1"/>
            <a:r>
              <a:rPr lang="th-TH" smtClean="0"/>
              <a:t>การประมวลผล </a:t>
            </a:r>
            <a:r>
              <a:rPr lang="en-US" smtClean="0"/>
              <a:t>(Process)</a:t>
            </a:r>
            <a:endParaRPr lang="th-TH" smtClean="0"/>
          </a:p>
          <a:p>
            <a:pPr lvl="1" eaLnBrk="1" hangingPunct="1"/>
            <a:r>
              <a:rPr lang="th-TH" smtClean="0"/>
              <a:t>การเปลี่ยนรูปแบบข้อมูลให้อยู่ในรูปที่มีความหมาย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7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2" grpId="0"/>
      <p:bldP spid="9728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BB8D78F-2D0F-4D22-8083-2EF51F05C575}" type="slidenum">
              <a:rPr lang="en-US"/>
              <a:pPr/>
              <a:t>21</a:t>
            </a:fld>
            <a:endParaRPr lang="th-TH"/>
          </a:p>
        </p:txBody>
      </p:sp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smtClean="0"/>
              <a:t>ระบบสารสนเทศ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h-TH" smtClean="0"/>
              <a:t>ผลลัพธ์ </a:t>
            </a:r>
            <a:r>
              <a:rPr lang="en-US" smtClean="0"/>
              <a:t>(Output)</a:t>
            </a:r>
            <a:endParaRPr lang="th-TH" smtClean="0"/>
          </a:p>
          <a:p>
            <a:pPr lvl="1" eaLnBrk="1" hangingPunct="1"/>
            <a:r>
              <a:rPr lang="th-TH" smtClean="0"/>
              <a:t>สารสนเทศที่ได้จากการประมวลผลไปให้แก่คนหรือกิจกรรมที่จะใช้</a:t>
            </a:r>
            <a:br>
              <a:rPr lang="th-TH" smtClean="0"/>
            </a:br>
            <a:endParaRPr lang="th-TH" smtClean="0"/>
          </a:p>
          <a:p>
            <a:pPr eaLnBrk="1" hangingPunct="1"/>
            <a:r>
              <a:rPr lang="th-TH" smtClean="0"/>
              <a:t>ส่วนย้อนกลับ </a:t>
            </a:r>
            <a:r>
              <a:rPr lang="en-US" smtClean="0"/>
              <a:t>(Feedback)</a:t>
            </a:r>
            <a:endParaRPr lang="th-TH" smtClean="0"/>
          </a:p>
          <a:p>
            <a:pPr lvl="1" eaLnBrk="1" hangingPunct="1"/>
            <a:r>
              <a:rPr lang="th-TH" smtClean="0"/>
              <a:t>ส่วนที่ใช้ในการควบคุมการทำงานของการประมวลผลเพื่อให้บรรลุตามวัตถุประสงค์ที่ตั้งไว้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8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98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98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98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6" grpId="0"/>
      <p:bldP spid="98307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1E781E8-DFD8-4364-9052-CC78E47DBFEC}" type="slidenum">
              <a:rPr lang="en-US"/>
              <a:pPr/>
              <a:t>22</a:t>
            </a:fld>
            <a:endParaRPr lang="th-TH"/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b="1" smtClean="0"/>
              <a:t>ระบบสารสนเทศ</a:t>
            </a:r>
          </a:p>
        </p:txBody>
      </p:sp>
      <p:grpSp>
        <p:nvGrpSpPr>
          <p:cNvPr id="21508" name="Group 4"/>
          <p:cNvGrpSpPr>
            <a:grpSpLocks/>
          </p:cNvGrpSpPr>
          <p:nvPr/>
        </p:nvGrpSpPr>
        <p:grpSpPr bwMode="auto">
          <a:xfrm>
            <a:off x="228600" y="1858963"/>
            <a:ext cx="8686800" cy="3932237"/>
            <a:chOff x="144" y="1171"/>
            <a:chExt cx="5472" cy="2477"/>
          </a:xfrm>
        </p:grpSpPr>
        <p:sp>
          <p:nvSpPr>
            <p:cNvPr id="70661" name="Rectangle 5"/>
            <p:cNvSpPr>
              <a:spLocks noChangeArrowheads="1"/>
            </p:cNvSpPr>
            <p:nvPr/>
          </p:nvSpPr>
          <p:spPr bwMode="auto">
            <a:xfrm>
              <a:off x="576" y="1728"/>
              <a:ext cx="1200" cy="52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71842" dir="2700000" algn="ctr" rotWithShape="0">
                <a:schemeClr val="tx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th-TH" sz="3600" b="1">
                  <a:solidFill>
                    <a:srgbClr val="FF0000"/>
                  </a:solidFill>
                  <a:latin typeface="DSN Newspaper" pitchFamily="2" charset="-34"/>
                  <a:cs typeface="DSN Newspaper" pitchFamily="2" charset="-34"/>
                </a:rPr>
                <a:t>ข้อมูลนำเข้า</a:t>
              </a:r>
            </a:p>
          </p:txBody>
        </p:sp>
        <p:sp>
          <p:nvSpPr>
            <p:cNvPr id="70662" name="Rectangle 6"/>
            <p:cNvSpPr>
              <a:spLocks noChangeArrowheads="1"/>
            </p:cNvSpPr>
            <p:nvPr/>
          </p:nvSpPr>
          <p:spPr bwMode="auto">
            <a:xfrm>
              <a:off x="2304" y="1728"/>
              <a:ext cx="1200" cy="52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71842" dir="2700000" algn="ctr" rotWithShape="0">
                <a:schemeClr val="tx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th-TH" sz="3600" b="1">
                  <a:solidFill>
                    <a:srgbClr val="FF0000"/>
                  </a:solidFill>
                  <a:latin typeface="DSN Newspaper" pitchFamily="2" charset="-34"/>
                  <a:cs typeface="DSN Newspaper" pitchFamily="2" charset="-34"/>
                </a:rPr>
                <a:t>ประมวลผล</a:t>
              </a:r>
            </a:p>
          </p:txBody>
        </p:sp>
        <p:sp>
          <p:nvSpPr>
            <p:cNvPr id="70663" name="Rectangle 7"/>
            <p:cNvSpPr>
              <a:spLocks noChangeArrowheads="1"/>
            </p:cNvSpPr>
            <p:nvPr/>
          </p:nvSpPr>
          <p:spPr bwMode="auto">
            <a:xfrm>
              <a:off x="3984" y="1728"/>
              <a:ext cx="1200" cy="52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71842" dir="2700000" algn="ctr" rotWithShape="0">
                <a:schemeClr val="tx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th-TH" sz="3600" b="1">
                  <a:solidFill>
                    <a:srgbClr val="FF0000"/>
                  </a:solidFill>
                  <a:latin typeface="DSN Newspaper" pitchFamily="2" charset="-34"/>
                  <a:cs typeface="DSN Newspaper" pitchFamily="2" charset="-34"/>
                </a:rPr>
                <a:t>สารสนเทศ</a:t>
              </a:r>
            </a:p>
          </p:txBody>
        </p:sp>
        <p:sp>
          <p:nvSpPr>
            <p:cNvPr id="21512" name="Line 8"/>
            <p:cNvSpPr>
              <a:spLocks noChangeShapeType="1"/>
            </p:cNvSpPr>
            <p:nvPr/>
          </p:nvSpPr>
          <p:spPr bwMode="auto">
            <a:xfrm>
              <a:off x="1824" y="2016"/>
              <a:ext cx="48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21513" name="Line 9"/>
            <p:cNvSpPr>
              <a:spLocks noChangeShapeType="1"/>
            </p:cNvSpPr>
            <p:nvPr/>
          </p:nvSpPr>
          <p:spPr bwMode="auto">
            <a:xfrm>
              <a:off x="3504" y="2016"/>
              <a:ext cx="48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th-TH"/>
            </a:p>
          </p:txBody>
        </p:sp>
        <p:cxnSp>
          <p:nvCxnSpPr>
            <p:cNvPr id="21514" name="AutoShape 10"/>
            <p:cNvCxnSpPr>
              <a:cxnSpLocks noChangeShapeType="1"/>
              <a:stCxn id="70663" idx="2"/>
              <a:endCxn id="70661" idx="2"/>
            </p:cNvCxnSpPr>
            <p:nvPr/>
          </p:nvCxnSpPr>
          <p:spPr bwMode="auto">
            <a:xfrm rot="5400000">
              <a:off x="2879" y="553"/>
              <a:ext cx="1" cy="3408"/>
            </a:xfrm>
            <a:prstGeom prst="bentConnector3">
              <a:avLst>
                <a:gd name="adj1" fmla="val 74100000"/>
              </a:avLst>
            </a:prstGeom>
            <a:noFill/>
            <a:ln w="38100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sp>
          <p:nvSpPr>
            <p:cNvPr id="21515" name="Rectangle 11"/>
            <p:cNvSpPr>
              <a:spLocks noChangeArrowheads="1"/>
            </p:cNvSpPr>
            <p:nvPr/>
          </p:nvSpPr>
          <p:spPr bwMode="auto">
            <a:xfrm>
              <a:off x="336" y="1488"/>
              <a:ext cx="5088" cy="172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21516" name="Rectangle 12"/>
            <p:cNvSpPr>
              <a:spLocks noChangeArrowheads="1"/>
            </p:cNvSpPr>
            <p:nvPr/>
          </p:nvSpPr>
          <p:spPr bwMode="auto">
            <a:xfrm>
              <a:off x="144" y="1200"/>
              <a:ext cx="5472" cy="244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70669" name="Text Box 13"/>
            <p:cNvSpPr txBox="1">
              <a:spLocks noChangeArrowheads="1"/>
            </p:cNvSpPr>
            <p:nvPr/>
          </p:nvSpPr>
          <p:spPr bwMode="auto">
            <a:xfrm>
              <a:off x="2208" y="1171"/>
              <a:ext cx="1403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th-TH" sz="36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DSN Newspaper" pitchFamily="2" charset="-34"/>
                  <a:cs typeface="DSN Newspaper" pitchFamily="2" charset="-34"/>
                </a:rPr>
                <a:t>สภาพแวดล้อม</a:t>
              </a:r>
            </a:p>
          </p:txBody>
        </p:sp>
        <p:sp>
          <p:nvSpPr>
            <p:cNvPr id="21518" name="Text Box 14"/>
            <p:cNvSpPr txBox="1">
              <a:spLocks noChangeArrowheads="1"/>
            </p:cNvSpPr>
            <p:nvPr/>
          </p:nvSpPr>
          <p:spPr bwMode="auto">
            <a:xfrm>
              <a:off x="2160" y="2487"/>
              <a:ext cx="1483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th-TH" sz="3600" b="1">
                  <a:solidFill>
                    <a:srgbClr val="FF0000"/>
                  </a:solidFill>
                  <a:latin typeface="DSN Newspaper" pitchFamily="2" charset="-34"/>
                  <a:cs typeface="DSN Newspaper" pitchFamily="2" charset="-34"/>
                </a:rPr>
                <a:t>ข้อมูลย้อนกลับ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0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2F4D8A8-37B3-4661-9CB9-7D76A109599A}" type="slidenum">
              <a:rPr lang="en-US"/>
              <a:pPr/>
              <a:t>23</a:t>
            </a:fld>
            <a:endParaRPr lang="th-TH"/>
          </a:p>
        </p:txBody>
      </p:sp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smtClean="0"/>
              <a:t>การตัดสินใจในการบริหาร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h-TH" smtClean="0"/>
              <a:t>กำหนดปัญหา (</a:t>
            </a:r>
            <a:r>
              <a:rPr lang="en-US" smtClean="0"/>
              <a:t>Intelligence)</a:t>
            </a:r>
            <a:endParaRPr lang="th-TH" smtClean="0"/>
          </a:p>
          <a:p>
            <a:pPr eaLnBrk="1" hangingPunct="1"/>
            <a:r>
              <a:rPr lang="th-TH" smtClean="0"/>
              <a:t>พัฒนาทางเลือก (</a:t>
            </a:r>
            <a:r>
              <a:rPr lang="en-US" smtClean="0"/>
              <a:t>Design)</a:t>
            </a:r>
            <a:endParaRPr lang="th-TH" smtClean="0"/>
          </a:p>
          <a:p>
            <a:pPr eaLnBrk="1" hangingPunct="1"/>
            <a:r>
              <a:rPr lang="th-TH" smtClean="0"/>
              <a:t>เลือกทางเลือก (</a:t>
            </a:r>
            <a:r>
              <a:rPr lang="en-US" smtClean="0"/>
              <a:t>Choice)</a:t>
            </a:r>
            <a:endParaRPr lang="th-TH" smtClean="0"/>
          </a:p>
          <a:p>
            <a:pPr eaLnBrk="1" hangingPunct="1"/>
            <a:r>
              <a:rPr lang="th-TH" smtClean="0"/>
              <a:t>การนำทางเลือกไปปฏิบัติ (</a:t>
            </a:r>
            <a:r>
              <a:rPr lang="en-US" smtClean="0"/>
              <a:t>Implementation)</a:t>
            </a:r>
            <a:endParaRPr lang="th-TH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  <p:bldP spid="100355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0B158FE-552C-4E0C-BCFD-260C8B047222}" type="slidenum">
              <a:rPr lang="en-US"/>
              <a:pPr/>
              <a:t>24</a:t>
            </a:fld>
            <a:endParaRPr lang="th-TH"/>
          </a:p>
        </p:txBody>
      </p:sp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b="1" smtClean="0"/>
              <a:t>ขั้นตอนของการตัดสินใจ</a:t>
            </a:r>
          </a:p>
        </p:txBody>
      </p:sp>
      <p:grpSp>
        <p:nvGrpSpPr>
          <p:cNvPr id="23556" name="Group 22"/>
          <p:cNvGrpSpPr>
            <a:grpSpLocks/>
          </p:cNvGrpSpPr>
          <p:nvPr/>
        </p:nvGrpSpPr>
        <p:grpSpPr bwMode="auto">
          <a:xfrm>
            <a:off x="3132138" y="1628775"/>
            <a:ext cx="2744787" cy="4267200"/>
            <a:chOff x="2008" y="1288"/>
            <a:chExt cx="1729" cy="2688"/>
          </a:xfrm>
        </p:grpSpPr>
        <p:grpSp>
          <p:nvGrpSpPr>
            <p:cNvPr id="23557" name="Group 4"/>
            <p:cNvGrpSpPr>
              <a:grpSpLocks/>
            </p:cNvGrpSpPr>
            <p:nvPr/>
          </p:nvGrpSpPr>
          <p:grpSpPr bwMode="auto">
            <a:xfrm>
              <a:off x="2008" y="1288"/>
              <a:ext cx="1728" cy="528"/>
              <a:chOff x="864" y="1056"/>
              <a:chExt cx="1728" cy="528"/>
            </a:xfrm>
          </p:grpSpPr>
          <p:sp>
            <p:nvSpPr>
              <p:cNvPr id="23573" name="Rectangle 5"/>
              <p:cNvSpPr>
                <a:spLocks noChangeArrowheads="1"/>
              </p:cNvSpPr>
              <p:nvPr/>
            </p:nvSpPr>
            <p:spPr bwMode="auto">
              <a:xfrm>
                <a:off x="864" y="1056"/>
                <a:ext cx="1728" cy="52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23574" name="Text Box 6"/>
              <p:cNvSpPr txBox="1">
                <a:spLocks noChangeArrowheads="1"/>
              </p:cNvSpPr>
              <p:nvPr/>
            </p:nvSpPr>
            <p:spPr bwMode="auto">
              <a:xfrm>
                <a:off x="1130" y="1123"/>
                <a:ext cx="1225" cy="404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th-TH" sz="3600" b="1">
                    <a:solidFill>
                      <a:srgbClr val="FF0000"/>
                    </a:solidFill>
                    <a:latin typeface="DSN Newspaper" pitchFamily="2" charset="-34"/>
                    <a:cs typeface="DSN Newspaper" pitchFamily="2" charset="-34"/>
                  </a:rPr>
                  <a:t>กำหนดปัญหา</a:t>
                </a:r>
              </a:p>
            </p:txBody>
          </p:sp>
        </p:grpSp>
        <p:grpSp>
          <p:nvGrpSpPr>
            <p:cNvPr id="23558" name="Group 7"/>
            <p:cNvGrpSpPr>
              <a:grpSpLocks/>
            </p:cNvGrpSpPr>
            <p:nvPr/>
          </p:nvGrpSpPr>
          <p:grpSpPr bwMode="auto">
            <a:xfrm>
              <a:off x="2008" y="2008"/>
              <a:ext cx="1728" cy="528"/>
              <a:chOff x="864" y="1680"/>
              <a:chExt cx="1728" cy="528"/>
            </a:xfrm>
          </p:grpSpPr>
          <p:sp>
            <p:nvSpPr>
              <p:cNvPr id="23571" name="Rectangle 8"/>
              <p:cNvSpPr>
                <a:spLocks noChangeArrowheads="1"/>
              </p:cNvSpPr>
              <p:nvPr/>
            </p:nvSpPr>
            <p:spPr bwMode="auto">
              <a:xfrm>
                <a:off x="864" y="1680"/>
                <a:ext cx="1728" cy="52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23572" name="Text Box 9"/>
              <p:cNvSpPr txBox="1">
                <a:spLocks noChangeArrowheads="1"/>
              </p:cNvSpPr>
              <p:nvPr/>
            </p:nvSpPr>
            <p:spPr bwMode="auto">
              <a:xfrm>
                <a:off x="991" y="1719"/>
                <a:ext cx="1491" cy="404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th-TH" sz="3600" b="1">
                    <a:solidFill>
                      <a:srgbClr val="FF0000"/>
                    </a:solidFill>
                    <a:latin typeface="DSN Newspaper" pitchFamily="2" charset="-34"/>
                    <a:cs typeface="DSN Newspaper" pitchFamily="2" charset="-34"/>
                  </a:rPr>
                  <a:t>พัฒนาทางเลือก</a:t>
                </a:r>
              </a:p>
            </p:txBody>
          </p:sp>
        </p:grpSp>
        <p:grpSp>
          <p:nvGrpSpPr>
            <p:cNvPr id="23559" name="Group 10"/>
            <p:cNvGrpSpPr>
              <a:grpSpLocks/>
            </p:cNvGrpSpPr>
            <p:nvPr/>
          </p:nvGrpSpPr>
          <p:grpSpPr bwMode="auto">
            <a:xfrm>
              <a:off x="2008" y="2728"/>
              <a:ext cx="1728" cy="528"/>
              <a:chOff x="912" y="2544"/>
              <a:chExt cx="1728" cy="528"/>
            </a:xfrm>
          </p:grpSpPr>
          <p:sp>
            <p:nvSpPr>
              <p:cNvPr id="23569" name="Rectangle 11"/>
              <p:cNvSpPr>
                <a:spLocks noChangeArrowheads="1"/>
              </p:cNvSpPr>
              <p:nvPr/>
            </p:nvSpPr>
            <p:spPr bwMode="auto">
              <a:xfrm>
                <a:off x="912" y="2544"/>
                <a:ext cx="1728" cy="52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23570" name="Text Box 12"/>
              <p:cNvSpPr txBox="1">
                <a:spLocks noChangeArrowheads="1"/>
              </p:cNvSpPr>
              <p:nvPr/>
            </p:nvSpPr>
            <p:spPr bwMode="auto">
              <a:xfrm>
                <a:off x="1088" y="2607"/>
                <a:ext cx="1396" cy="404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th-TH" sz="3600" b="1">
                    <a:solidFill>
                      <a:srgbClr val="FF0000"/>
                    </a:solidFill>
                    <a:latin typeface="DSN Newspaper" pitchFamily="2" charset="-34"/>
                    <a:cs typeface="DSN Newspaper" pitchFamily="2" charset="-34"/>
                  </a:rPr>
                  <a:t>เลือกทางเลือก</a:t>
                </a:r>
              </a:p>
            </p:txBody>
          </p:sp>
        </p:grpSp>
        <p:grpSp>
          <p:nvGrpSpPr>
            <p:cNvPr id="23560" name="Group 13"/>
            <p:cNvGrpSpPr>
              <a:grpSpLocks/>
            </p:cNvGrpSpPr>
            <p:nvPr/>
          </p:nvGrpSpPr>
          <p:grpSpPr bwMode="auto">
            <a:xfrm>
              <a:off x="2008" y="3448"/>
              <a:ext cx="1728" cy="528"/>
              <a:chOff x="912" y="3408"/>
              <a:chExt cx="1728" cy="528"/>
            </a:xfrm>
          </p:grpSpPr>
          <p:sp>
            <p:nvSpPr>
              <p:cNvPr id="23567" name="Rectangle 14"/>
              <p:cNvSpPr>
                <a:spLocks noChangeArrowheads="1"/>
              </p:cNvSpPr>
              <p:nvPr/>
            </p:nvSpPr>
            <p:spPr bwMode="auto">
              <a:xfrm>
                <a:off x="912" y="3408"/>
                <a:ext cx="1728" cy="52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23568" name="Text Box 15"/>
              <p:cNvSpPr txBox="1">
                <a:spLocks noChangeArrowheads="1"/>
              </p:cNvSpPr>
              <p:nvPr/>
            </p:nvSpPr>
            <p:spPr bwMode="auto">
              <a:xfrm>
                <a:off x="1004" y="3483"/>
                <a:ext cx="1550" cy="404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th-TH" sz="3600" b="1">
                    <a:solidFill>
                      <a:srgbClr val="FF0000"/>
                    </a:solidFill>
                    <a:latin typeface="DSN Newspaper" pitchFamily="2" charset="-34"/>
                    <a:cs typeface="DSN Newspaper" pitchFamily="2" charset="-34"/>
                  </a:rPr>
                  <a:t>นำทางเลือกไปใช้</a:t>
                </a:r>
              </a:p>
            </p:txBody>
          </p:sp>
        </p:grpSp>
        <p:sp>
          <p:nvSpPr>
            <p:cNvPr id="23561" name="Line 16"/>
            <p:cNvSpPr>
              <a:spLocks noChangeShapeType="1"/>
            </p:cNvSpPr>
            <p:nvPr/>
          </p:nvSpPr>
          <p:spPr bwMode="auto">
            <a:xfrm>
              <a:off x="2872" y="1816"/>
              <a:ext cx="0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23562" name="Line 17"/>
            <p:cNvSpPr>
              <a:spLocks noChangeShapeType="1"/>
            </p:cNvSpPr>
            <p:nvPr/>
          </p:nvSpPr>
          <p:spPr bwMode="auto">
            <a:xfrm>
              <a:off x="2872" y="2536"/>
              <a:ext cx="0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23563" name="Line 18"/>
            <p:cNvSpPr>
              <a:spLocks noChangeShapeType="1"/>
            </p:cNvSpPr>
            <p:nvPr/>
          </p:nvSpPr>
          <p:spPr bwMode="auto">
            <a:xfrm>
              <a:off x="2872" y="3256"/>
              <a:ext cx="0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th-TH"/>
            </a:p>
          </p:txBody>
        </p:sp>
        <p:cxnSp>
          <p:nvCxnSpPr>
            <p:cNvPr id="23564" name="AutoShape 19"/>
            <p:cNvCxnSpPr>
              <a:cxnSpLocks noChangeShapeType="1"/>
            </p:cNvCxnSpPr>
            <p:nvPr/>
          </p:nvCxnSpPr>
          <p:spPr bwMode="auto">
            <a:xfrm flipV="1">
              <a:off x="3735" y="3064"/>
              <a:ext cx="1" cy="648"/>
            </a:xfrm>
            <a:prstGeom prst="bentConnector3">
              <a:avLst>
                <a:gd name="adj1" fmla="val 29900009"/>
              </a:avLst>
            </a:prstGeom>
            <a:noFill/>
            <a:ln w="28575">
              <a:solidFill>
                <a:schemeClr val="tx1"/>
              </a:solidFill>
              <a:prstDash val="sysDot"/>
              <a:miter lim="800000"/>
              <a:headEnd/>
              <a:tailEnd type="triangle" w="med" len="med"/>
            </a:ln>
          </p:spPr>
        </p:cxnSp>
        <p:cxnSp>
          <p:nvCxnSpPr>
            <p:cNvPr id="23565" name="AutoShape 20"/>
            <p:cNvCxnSpPr>
              <a:cxnSpLocks noChangeShapeType="1"/>
            </p:cNvCxnSpPr>
            <p:nvPr/>
          </p:nvCxnSpPr>
          <p:spPr bwMode="auto">
            <a:xfrm flipV="1">
              <a:off x="3736" y="2296"/>
              <a:ext cx="1" cy="648"/>
            </a:xfrm>
            <a:prstGeom prst="bentConnector3">
              <a:avLst>
                <a:gd name="adj1" fmla="val 29900009"/>
              </a:avLst>
            </a:prstGeom>
            <a:noFill/>
            <a:ln w="28575">
              <a:solidFill>
                <a:schemeClr val="tx1"/>
              </a:solidFill>
              <a:prstDash val="sysDot"/>
              <a:miter lim="800000"/>
              <a:headEnd/>
              <a:tailEnd type="triangle" w="med" len="med"/>
            </a:ln>
          </p:spPr>
        </p:cxnSp>
        <p:cxnSp>
          <p:nvCxnSpPr>
            <p:cNvPr id="23566" name="AutoShape 21"/>
            <p:cNvCxnSpPr>
              <a:cxnSpLocks noChangeShapeType="1"/>
            </p:cNvCxnSpPr>
            <p:nvPr/>
          </p:nvCxnSpPr>
          <p:spPr bwMode="auto">
            <a:xfrm flipV="1">
              <a:off x="3736" y="1552"/>
              <a:ext cx="1" cy="648"/>
            </a:xfrm>
            <a:prstGeom prst="bentConnector3">
              <a:avLst>
                <a:gd name="adj1" fmla="val 29900009"/>
              </a:avLst>
            </a:prstGeom>
            <a:noFill/>
            <a:ln w="28575">
              <a:solidFill>
                <a:schemeClr val="tx1"/>
              </a:solidFill>
              <a:prstDash val="sysDot"/>
              <a:miter lim="800000"/>
              <a:headEnd/>
              <a:tailEnd type="triangle" w="med" len="med"/>
            </a:ln>
          </p:spPr>
        </p:cxn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AEC1901-8CE8-416D-867A-9E8C5A62A402}" type="slidenum">
              <a:rPr lang="en-US"/>
              <a:pPr/>
              <a:t>25</a:t>
            </a:fld>
            <a:endParaRPr lang="th-TH"/>
          </a:p>
        </p:txBody>
      </p:sp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smtClean="0"/>
              <a:t>ระดับการบริหารในองค์กร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h-TH" smtClean="0"/>
              <a:t>ระดับปฏิบัติการ (</a:t>
            </a:r>
            <a:r>
              <a:rPr lang="en-US" smtClean="0"/>
              <a:t>Operation Management)</a:t>
            </a:r>
            <a:endParaRPr lang="th-TH" smtClean="0"/>
          </a:p>
          <a:p>
            <a:pPr lvl="1" eaLnBrk="1" hangingPunct="1"/>
            <a:r>
              <a:rPr lang="th-TH" smtClean="0"/>
              <a:t>ควบคุมการดำเนินการขององค์กรให้เป็นไปตามแผนกลยุทธ์ที่กำหนดไว้</a:t>
            </a:r>
            <a:br>
              <a:rPr lang="th-TH" smtClean="0"/>
            </a:br>
            <a:endParaRPr lang="th-TH" smtClean="0"/>
          </a:p>
          <a:p>
            <a:pPr eaLnBrk="1" hangingPunct="1"/>
            <a:r>
              <a:rPr lang="th-TH" smtClean="0"/>
              <a:t>ระดับยุทธวิธี (</a:t>
            </a:r>
            <a:r>
              <a:rPr lang="en-US" smtClean="0"/>
              <a:t>Tactic Management)</a:t>
            </a:r>
            <a:endParaRPr lang="th-TH" smtClean="0"/>
          </a:p>
          <a:p>
            <a:pPr lvl="1" eaLnBrk="1" hangingPunct="1"/>
            <a:r>
              <a:rPr lang="th-TH" smtClean="0"/>
              <a:t>วางแผนและควบคุมการดำเนินการขององค์กรให้เป็นไปตามแผนกลยุทธ์ที่ผู้บริหารระดับสูงกำหนดไว้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02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02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02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  <p:bldP spid="10240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DF5F8A7-49E0-452F-91BA-FDFF1254F0B3}" type="slidenum">
              <a:rPr lang="en-US"/>
              <a:pPr/>
              <a:t>26</a:t>
            </a:fld>
            <a:endParaRPr lang="th-TH"/>
          </a:p>
        </p:txBody>
      </p:sp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smtClean="0"/>
              <a:t>ระดับการบริหารในองค์กร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h-TH" smtClean="0"/>
              <a:t>ระดับกลยุทธ์ (</a:t>
            </a:r>
            <a:r>
              <a:rPr lang="en-US" smtClean="0"/>
              <a:t>Strategic Management)</a:t>
            </a:r>
            <a:endParaRPr lang="th-TH" smtClean="0"/>
          </a:p>
          <a:p>
            <a:pPr lvl="1" eaLnBrk="1" hangingPunct="1"/>
            <a:r>
              <a:rPr lang="th-TH" smtClean="0"/>
              <a:t>กำหนดนโยบาย เป้าหมาย และทิศทางขององค์กร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3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0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6" grpId="0"/>
      <p:bldP spid="103427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00BC548-470C-4280-85AB-137265C4E849}" type="slidenum">
              <a:rPr lang="en-US"/>
              <a:pPr/>
              <a:t>27</a:t>
            </a:fld>
            <a:endParaRPr lang="th-TH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b="1" smtClean="0"/>
              <a:t>ระดับการบริหารในองค์กร</a:t>
            </a:r>
          </a:p>
        </p:txBody>
      </p:sp>
      <p:grpSp>
        <p:nvGrpSpPr>
          <p:cNvPr id="26628" name="Group 17"/>
          <p:cNvGrpSpPr>
            <a:grpSpLocks/>
          </p:cNvGrpSpPr>
          <p:nvPr/>
        </p:nvGrpSpPr>
        <p:grpSpPr bwMode="auto">
          <a:xfrm>
            <a:off x="463550" y="1533525"/>
            <a:ext cx="7835900" cy="4027488"/>
            <a:chOff x="292" y="966"/>
            <a:chExt cx="4936" cy="2537"/>
          </a:xfrm>
        </p:grpSpPr>
        <p:grpSp>
          <p:nvGrpSpPr>
            <p:cNvPr id="26629" name="Group 4"/>
            <p:cNvGrpSpPr>
              <a:grpSpLocks/>
            </p:cNvGrpSpPr>
            <p:nvPr/>
          </p:nvGrpSpPr>
          <p:grpSpPr bwMode="auto">
            <a:xfrm>
              <a:off x="2008" y="1336"/>
              <a:ext cx="2304" cy="1872"/>
              <a:chOff x="1536" y="1440"/>
              <a:chExt cx="2112" cy="1824"/>
            </a:xfrm>
          </p:grpSpPr>
          <p:sp>
            <p:nvSpPr>
              <p:cNvPr id="26639" name="AutoShape 5"/>
              <p:cNvSpPr>
                <a:spLocks noChangeArrowheads="1"/>
              </p:cNvSpPr>
              <p:nvPr/>
            </p:nvSpPr>
            <p:spPr bwMode="auto">
              <a:xfrm>
                <a:off x="1536" y="1440"/>
                <a:ext cx="2112" cy="1824"/>
              </a:xfrm>
              <a:prstGeom prst="triangle">
                <a:avLst>
                  <a:gd name="adj" fmla="val 50000"/>
                </a:avLst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26640" name="Line 6"/>
              <p:cNvSpPr>
                <a:spLocks noChangeShapeType="1"/>
              </p:cNvSpPr>
              <p:nvPr/>
            </p:nvSpPr>
            <p:spPr bwMode="auto">
              <a:xfrm>
                <a:off x="1896" y="2640"/>
                <a:ext cx="13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26641" name="Line 7"/>
              <p:cNvSpPr>
                <a:spLocks noChangeShapeType="1"/>
              </p:cNvSpPr>
              <p:nvPr/>
            </p:nvSpPr>
            <p:spPr bwMode="auto">
              <a:xfrm>
                <a:off x="2208" y="2112"/>
                <a:ext cx="76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h-TH"/>
              </a:p>
            </p:txBody>
          </p:sp>
        </p:grpSp>
        <p:sp>
          <p:nvSpPr>
            <p:cNvPr id="26630" name="Text Box 8"/>
            <p:cNvSpPr txBox="1">
              <a:spLocks noChangeArrowheads="1"/>
            </p:cNvSpPr>
            <p:nvPr/>
          </p:nvSpPr>
          <p:spPr bwMode="auto">
            <a:xfrm>
              <a:off x="322" y="2623"/>
              <a:ext cx="1352" cy="41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th-TH" sz="3600" b="1">
                  <a:solidFill>
                    <a:schemeClr val="tx2"/>
                  </a:solidFill>
                  <a:latin typeface="DSN Newspaper" pitchFamily="2" charset="-34"/>
                  <a:cs typeface="DSN Newspaper" pitchFamily="2" charset="-34"/>
                </a:rPr>
                <a:t>ระดับปฏิบัติการ</a:t>
              </a:r>
            </a:p>
          </p:txBody>
        </p:sp>
        <p:sp>
          <p:nvSpPr>
            <p:cNvPr id="26631" name="Text Box 9"/>
            <p:cNvSpPr txBox="1">
              <a:spLocks noChangeArrowheads="1"/>
            </p:cNvSpPr>
            <p:nvPr/>
          </p:nvSpPr>
          <p:spPr bwMode="auto">
            <a:xfrm>
              <a:off x="316" y="1999"/>
              <a:ext cx="1088" cy="41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th-TH" sz="3600" b="1">
                  <a:solidFill>
                    <a:schemeClr val="tx2"/>
                  </a:solidFill>
                  <a:latin typeface="DSN Newspaper" pitchFamily="2" charset="-34"/>
                  <a:cs typeface="DSN Newspaper" pitchFamily="2" charset="-34"/>
                </a:rPr>
                <a:t>ระดับยุทธวิธี</a:t>
              </a:r>
            </a:p>
          </p:txBody>
        </p:sp>
        <p:sp>
          <p:nvSpPr>
            <p:cNvPr id="26632" name="Text Box 10"/>
            <p:cNvSpPr txBox="1">
              <a:spLocks noChangeArrowheads="1"/>
            </p:cNvSpPr>
            <p:nvPr/>
          </p:nvSpPr>
          <p:spPr bwMode="auto">
            <a:xfrm>
              <a:off x="292" y="1375"/>
              <a:ext cx="1168" cy="41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th-TH" sz="3600" b="1">
                  <a:solidFill>
                    <a:schemeClr val="tx2"/>
                  </a:solidFill>
                  <a:latin typeface="DSN Newspaper" pitchFamily="2" charset="-34"/>
                  <a:cs typeface="DSN Newspaper" pitchFamily="2" charset="-34"/>
                </a:rPr>
                <a:t>ระดับกลยุทธ์</a:t>
              </a:r>
            </a:p>
          </p:txBody>
        </p:sp>
        <p:sp>
          <p:nvSpPr>
            <p:cNvPr id="26633" name="Line 11"/>
            <p:cNvSpPr>
              <a:spLocks noChangeShapeType="1"/>
            </p:cNvSpPr>
            <p:nvPr/>
          </p:nvSpPr>
          <p:spPr bwMode="auto">
            <a:xfrm>
              <a:off x="1746" y="2837"/>
              <a:ext cx="33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26634" name="Line 12"/>
            <p:cNvSpPr>
              <a:spLocks noChangeShapeType="1"/>
            </p:cNvSpPr>
            <p:nvPr/>
          </p:nvSpPr>
          <p:spPr bwMode="auto">
            <a:xfrm>
              <a:off x="1746" y="2200"/>
              <a:ext cx="59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26635" name="Line 13"/>
            <p:cNvSpPr>
              <a:spLocks noChangeShapeType="1"/>
            </p:cNvSpPr>
            <p:nvPr/>
          </p:nvSpPr>
          <p:spPr bwMode="auto">
            <a:xfrm>
              <a:off x="1746" y="1624"/>
              <a:ext cx="98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26636" name="Line 14"/>
            <p:cNvSpPr>
              <a:spLocks noChangeShapeType="1"/>
            </p:cNvSpPr>
            <p:nvPr/>
          </p:nvSpPr>
          <p:spPr bwMode="auto">
            <a:xfrm>
              <a:off x="4751" y="1480"/>
              <a:ext cx="0" cy="15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26637" name="Text Box 15"/>
            <p:cNvSpPr txBox="1">
              <a:spLocks noChangeArrowheads="1"/>
            </p:cNvSpPr>
            <p:nvPr/>
          </p:nvSpPr>
          <p:spPr bwMode="auto">
            <a:xfrm>
              <a:off x="4283" y="966"/>
              <a:ext cx="945" cy="41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th-TH" sz="3600" b="1">
                  <a:solidFill>
                    <a:schemeClr val="tx2"/>
                  </a:solidFill>
                  <a:latin typeface="DSN Newspaper" pitchFamily="2" charset="-34"/>
                  <a:cs typeface="DSN Newspaper" pitchFamily="2" charset="-34"/>
                </a:rPr>
                <a:t>ไม่กำหนด</a:t>
              </a:r>
            </a:p>
          </p:txBody>
        </p:sp>
        <p:sp>
          <p:nvSpPr>
            <p:cNvPr id="26638" name="Text Box 16"/>
            <p:cNvSpPr txBox="1">
              <a:spLocks noChangeArrowheads="1"/>
            </p:cNvSpPr>
            <p:nvPr/>
          </p:nvSpPr>
          <p:spPr bwMode="auto">
            <a:xfrm>
              <a:off x="4401" y="3093"/>
              <a:ext cx="735" cy="41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th-TH" sz="3600" b="1">
                  <a:solidFill>
                    <a:schemeClr val="tx2"/>
                  </a:solidFill>
                  <a:latin typeface="DSN Newspaper" pitchFamily="2" charset="-34"/>
                  <a:cs typeface="DSN Newspaper" pitchFamily="2" charset="-34"/>
                </a:rPr>
                <a:t>กำหนด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2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6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C22C534-C594-417B-9C4C-F278E45E78E4}" type="slidenum">
              <a:rPr lang="en-US"/>
              <a:pPr/>
              <a:t>28</a:t>
            </a:fld>
            <a:endParaRPr lang="th-TH"/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b="1" smtClean="0"/>
              <a:t>ระดับการบริหารในองค์กร</a:t>
            </a:r>
          </a:p>
        </p:txBody>
      </p:sp>
      <p:grpSp>
        <p:nvGrpSpPr>
          <p:cNvPr id="27652" name="Group 3"/>
          <p:cNvGrpSpPr>
            <a:grpSpLocks/>
          </p:cNvGrpSpPr>
          <p:nvPr/>
        </p:nvGrpSpPr>
        <p:grpSpPr bwMode="auto">
          <a:xfrm>
            <a:off x="463550" y="1533525"/>
            <a:ext cx="7754938" cy="4027488"/>
            <a:chOff x="292" y="966"/>
            <a:chExt cx="4885" cy="2537"/>
          </a:xfrm>
        </p:grpSpPr>
        <p:grpSp>
          <p:nvGrpSpPr>
            <p:cNvPr id="27653" name="Group 4"/>
            <p:cNvGrpSpPr>
              <a:grpSpLocks/>
            </p:cNvGrpSpPr>
            <p:nvPr/>
          </p:nvGrpSpPr>
          <p:grpSpPr bwMode="auto">
            <a:xfrm>
              <a:off x="2008" y="1336"/>
              <a:ext cx="2304" cy="1872"/>
              <a:chOff x="1536" y="1440"/>
              <a:chExt cx="2112" cy="1824"/>
            </a:xfrm>
          </p:grpSpPr>
          <p:sp>
            <p:nvSpPr>
              <p:cNvPr id="27663" name="AutoShape 5"/>
              <p:cNvSpPr>
                <a:spLocks noChangeArrowheads="1"/>
              </p:cNvSpPr>
              <p:nvPr/>
            </p:nvSpPr>
            <p:spPr bwMode="auto">
              <a:xfrm>
                <a:off x="1536" y="1440"/>
                <a:ext cx="2112" cy="1824"/>
              </a:xfrm>
              <a:prstGeom prst="triangle">
                <a:avLst>
                  <a:gd name="adj" fmla="val 50000"/>
                </a:avLst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27664" name="Line 6"/>
              <p:cNvSpPr>
                <a:spLocks noChangeShapeType="1"/>
              </p:cNvSpPr>
              <p:nvPr/>
            </p:nvSpPr>
            <p:spPr bwMode="auto">
              <a:xfrm>
                <a:off x="1896" y="2640"/>
                <a:ext cx="13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27665" name="Line 7"/>
              <p:cNvSpPr>
                <a:spLocks noChangeShapeType="1"/>
              </p:cNvSpPr>
              <p:nvPr/>
            </p:nvSpPr>
            <p:spPr bwMode="auto">
              <a:xfrm>
                <a:off x="2208" y="2112"/>
                <a:ext cx="76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h-TH"/>
              </a:p>
            </p:txBody>
          </p:sp>
        </p:grpSp>
        <p:sp>
          <p:nvSpPr>
            <p:cNvPr id="27654" name="Text Box 8"/>
            <p:cNvSpPr txBox="1">
              <a:spLocks noChangeArrowheads="1"/>
            </p:cNvSpPr>
            <p:nvPr/>
          </p:nvSpPr>
          <p:spPr bwMode="auto">
            <a:xfrm>
              <a:off x="322" y="2623"/>
              <a:ext cx="1352" cy="41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th-TH" sz="3600" b="1">
                  <a:solidFill>
                    <a:schemeClr val="tx2"/>
                  </a:solidFill>
                  <a:latin typeface="DSN Newspaper" pitchFamily="2" charset="-34"/>
                  <a:cs typeface="DSN Newspaper" pitchFamily="2" charset="-34"/>
                </a:rPr>
                <a:t>ระดับปฏิบัติการ</a:t>
              </a:r>
            </a:p>
          </p:txBody>
        </p:sp>
        <p:sp>
          <p:nvSpPr>
            <p:cNvPr id="27655" name="Text Box 9"/>
            <p:cNvSpPr txBox="1">
              <a:spLocks noChangeArrowheads="1"/>
            </p:cNvSpPr>
            <p:nvPr/>
          </p:nvSpPr>
          <p:spPr bwMode="auto">
            <a:xfrm>
              <a:off x="316" y="1999"/>
              <a:ext cx="1088" cy="41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th-TH" sz="3600" b="1">
                  <a:solidFill>
                    <a:schemeClr val="tx2"/>
                  </a:solidFill>
                  <a:latin typeface="DSN Newspaper" pitchFamily="2" charset="-34"/>
                  <a:cs typeface="DSN Newspaper" pitchFamily="2" charset="-34"/>
                </a:rPr>
                <a:t>ระดับยุทธวิธี</a:t>
              </a:r>
            </a:p>
          </p:txBody>
        </p:sp>
        <p:sp>
          <p:nvSpPr>
            <p:cNvPr id="27656" name="Text Box 10"/>
            <p:cNvSpPr txBox="1">
              <a:spLocks noChangeArrowheads="1"/>
            </p:cNvSpPr>
            <p:nvPr/>
          </p:nvSpPr>
          <p:spPr bwMode="auto">
            <a:xfrm>
              <a:off x="292" y="1375"/>
              <a:ext cx="1168" cy="41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th-TH" sz="3600" b="1">
                  <a:solidFill>
                    <a:schemeClr val="tx2"/>
                  </a:solidFill>
                  <a:latin typeface="DSN Newspaper" pitchFamily="2" charset="-34"/>
                  <a:cs typeface="DSN Newspaper" pitchFamily="2" charset="-34"/>
                </a:rPr>
                <a:t>ระดับกลยุทธ์</a:t>
              </a:r>
            </a:p>
          </p:txBody>
        </p:sp>
        <p:sp>
          <p:nvSpPr>
            <p:cNvPr id="27657" name="Line 11"/>
            <p:cNvSpPr>
              <a:spLocks noChangeShapeType="1"/>
            </p:cNvSpPr>
            <p:nvPr/>
          </p:nvSpPr>
          <p:spPr bwMode="auto">
            <a:xfrm>
              <a:off x="1746" y="2837"/>
              <a:ext cx="33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27658" name="Line 12"/>
            <p:cNvSpPr>
              <a:spLocks noChangeShapeType="1"/>
            </p:cNvSpPr>
            <p:nvPr/>
          </p:nvSpPr>
          <p:spPr bwMode="auto">
            <a:xfrm>
              <a:off x="1746" y="2200"/>
              <a:ext cx="59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27659" name="Line 13"/>
            <p:cNvSpPr>
              <a:spLocks noChangeShapeType="1"/>
            </p:cNvSpPr>
            <p:nvPr/>
          </p:nvSpPr>
          <p:spPr bwMode="auto">
            <a:xfrm>
              <a:off x="1746" y="1624"/>
              <a:ext cx="98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27660" name="Line 14"/>
            <p:cNvSpPr>
              <a:spLocks noChangeShapeType="1"/>
            </p:cNvSpPr>
            <p:nvPr/>
          </p:nvSpPr>
          <p:spPr bwMode="auto">
            <a:xfrm>
              <a:off x="4751" y="1480"/>
              <a:ext cx="0" cy="15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27661" name="Text Box 15"/>
            <p:cNvSpPr txBox="1">
              <a:spLocks noChangeArrowheads="1"/>
            </p:cNvSpPr>
            <p:nvPr/>
          </p:nvSpPr>
          <p:spPr bwMode="auto">
            <a:xfrm>
              <a:off x="4336" y="966"/>
              <a:ext cx="841" cy="41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th-TH" sz="3600" b="1">
                  <a:solidFill>
                    <a:schemeClr val="tx2"/>
                  </a:solidFill>
                  <a:latin typeface="DSN Newspaper" pitchFamily="2" charset="-34"/>
                  <a:cs typeface="DSN Newspaper" pitchFamily="2" charset="-34"/>
                </a:rPr>
                <a:t>ภายนอก</a:t>
              </a:r>
            </a:p>
          </p:txBody>
        </p:sp>
        <p:sp>
          <p:nvSpPr>
            <p:cNvPr id="27662" name="Text Box 16"/>
            <p:cNvSpPr txBox="1">
              <a:spLocks noChangeArrowheads="1"/>
            </p:cNvSpPr>
            <p:nvPr/>
          </p:nvSpPr>
          <p:spPr bwMode="auto">
            <a:xfrm>
              <a:off x="4433" y="3093"/>
              <a:ext cx="672" cy="41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th-TH" sz="3600" b="1">
                  <a:solidFill>
                    <a:schemeClr val="tx2"/>
                  </a:solidFill>
                  <a:latin typeface="DSN Newspaper" pitchFamily="2" charset="-34"/>
                  <a:cs typeface="DSN Newspaper" pitchFamily="2" charset="-34"/>
                </a:rPr>
                <a:t>ภายใน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4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AD3C60D-68DA-4162-B52D-056DB0582E8C}" type="slidenum">
              <a:rPr lang="en-US"/>
              <a:pPr/>
              <a:t>29</a:t>
            </a:fld>
            <a:endParaRPr lang="th-TH"/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b="1" smtClean="0"/>
              <a:t>ระดับการบริหารในองค์กร</a:t>
            </a:r>
          </a:p>
        </p:txBody>
      </p:sp>
      <p:grpSp>
        <p:nvGrpSpPr>
          <p:cNvPr id="28676" name="Group 17"/>
          <p:cNvGrpSpPr>
            <a:grpSpLocks/>
          </p:cNvGrpSpPr>
          <p:nvPr/>
        </p:nvGrpSpPr>
        <p:grpSpPr bwMode="auto">
          <a:xfrm>
            <a:off x="463550" y="1533525"/>
            <a:ext cx="8212138" cy="4027488"/>
            <a:chOff x="292" y="966"/>
            <a:chExt cx="5173" cy="2537"/>
          </a:xfrm>
        </p:grpSpPr>
        <p:grpSp>
          <p:nvGrpSpPr>
            <p:cNvPr id="28677" name="Group 4"/>
            <p:cNvGrpSpPr>
              <a:grpSpLocks/>
            </p:cNvGrpSpPr>
            <p:nvPr/>
          </p:nvGrpSpPr>
          <p:grpSpPr bwMode="auto">
            <a:xfrm>
              <a:off x="2008" y="1336"/>
              <a:ext cx="2304" cy="1872"/>
              <a:chOff x="1536" y="1440"/>
              <a:chExt cx="2112" cy="1824"/>
            </a:xfrm>
          </p:grpSpPr>
          <p:sp>
            <p:nvSpPr>
              <p:cNvPr id="28687" name="AutoShape 5"/>
              <p:cNvSpPr>
                <a:spLocks noChangeArrowheads="1"/>
              </p:cNvSpPr>
              <p:nvPr/>
            </p:nvSpPr>
            <p:spPr bwMode="auto">
              <a:xfrm>
                <a:off x="1536" y="1440"/>
                <a:ext cx="2112" cy="1824"/>
              </a:xfrm>
              <a:prstGeom prst="triangle">
                <a:avLst>
                  <a:gd name="adj" fmla="val 50000"/>
                </a:avLst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28688" name="Line 6"/>
              <p:cNvSpPr>
                <a:spLocks noChangeShapeType="1"/>
              </p:cNvSpPr>
              <p:nvPr/>
            </p:nvSpPr>
            <p:spPr bwMode="auto">
              <a:xfrm>
                <a:off x="1896" y="2640"/>
                <a:ext cx="13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28689" name="Line 7"/>
              <p:cNvSpPr>
                <a:spLocks noChangeShapeType="1"/>
              </p:cNvSpPr>
              <p:nvPr/>
            </p:nvSpPr>
            <p:spPr bwMode="auto">
              <a:xfrm>
                <a:off x="2208" y="2112"/>
                <a:ext cx="76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h-TH"/>
              </a:p>
            </p:txBody>
          </p:sp>
        </p:grpSp>
        <p:sp>
          <p:nvSpPr>
            <p:cNvPr id="28678" name="Text Box 8"/>
            <p:cNvSpPr txBox="1">
              <a:spLocks noChangeArrowheads="1"/>
            </p:cNvSpPr>
            <p:nvPr/>
          </p:nvSpPr>
          <p:spPr bwMode="auto">
            <a:xfrm>
              <a:off x="322" y="2623"/>
              <a:ext cx="1352" cy="41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th-TH" sz="3600" b="1">
                  <a:solidFill>
                    <a:schemeClr val="tx2"/>
                  </a:solidFill>
                  <a:latin typeface="DSN Newspaper" pitchFamily="2" charset="-34"/>
                  <a:cs typeface="DSN Newspaper" pitchFamily="2" charset="-34"/>
                </a:rPr>
                <a:t>ระดับปฏิบัติการ</a:t>
              </a:r>
            </a:p>
          </p:txBody>
        </p:sp>
        <p:sp>
          <p:nvSpPr>
            <p:cNvPr id="28679" name="Text Box 9"/>
            <p:cNvSpPr txBox="1">
              <a:spLocks noChangeArrowheads="1"/>
            </p:cNvSpPr>
            <p:nvPr/>
          </p:nvSpPr>
          <p:spPr bwMode="auto">
            <a:xfrm>
              <a:off x="316" y="1999"/>
              <a:ext cx="1088" cy="41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th-TH" sz="3600" b="1">
                  <a:solidFill>
                    <a:schemeClr val="tx2"/>
                  </a:solidFill>
                  <a:latin typeface="DSN Newspaper" pitchFamily="2" charset="-34"/>
                  <a:cs typeface="DSN Newspaper" pitchFamily="2" charset="-34"/>
                </a:rPr>
                <a:t>ระดับยุทธวิธี</a:t>
              </a:r>
            </a:p>
          </p:txBody>
        </p:sp>
        <p:sp>
          <p:nvSpPr>
            <p:cNvPr id="28680" name="Text Box 10"/>
            <p:cNvSpPr txBox="1">
              <a:spLocks noChangeArrowheads="1"/>
            </p:cNvSpPr>
            <p:nvPr/>
          </p:nvSpPr>
          <p:spPr bwMode="auto">
            <a:xfrm>
              <a:off x="292" y="1375"/>
              <a:ext cx="1168" cy="41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th-TH" sz="3600" b="1">
                  <a:solidFill>
                    <a:schemeClr val="tx2"/>
                  </a:solidFill>
                  <a:latin typeface="DSN Newspaper" pitchFamily="2" charset="-34"/>
                  <a:cs typeface="DSN Newspaper" pitchFamily="2" charset="-34"/>
                </a:rPr>
                <a:t>ระดับกลยุทธ์</a:t>
              </a:r>
            </a:p>
          </p:txBody>
        </p:sp>
        <p:sp>
          <p:nvSpPr>
            <p:cNvPr id="28681" name="Line 11"/>
            <p:cNvSpPr>
              <a:spLocks noChangeShapeType="1"/>
            </p:cNvSpPr>
            <p:nvPr/>
          </p:nvSpPr>
          <p:spPr bwMode="auto">
            <a:xfrm>
              <a:off x="1746" y="2837"/>
              <a:ext cx="33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28682" name="Line 12"/>
            <p:cNvSpPr>
              <a:spLocks noChangeShapeType="1"/>
            </p:cNvSpPr>
            <p:nvPr/>
          </p:nvSpPr>
          <p:spPr bwMode="auto">
            <a:xfrm>
              <a:off x="1746" y="2200"/>
              <a:ext cx="59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28683" name="Line 13"/>
            <p:cNvSpPr>
              <a:spLocks noChangeShapeType="1"/>
            </p:cNvSpPr>
            <p:nvPr/>
          </p:nvSpPr>
          <p:spPr bwMode="auto">
            <a:xfrm>
              <a:off x="1746" y="1624"/>
              <a:ext cx="98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28684" name="Line 14"/>
            <p:cNvSpPr>
              <a:spLocks noChangeShapeType="1"/>
            </p:cNvSpPr>
            <p:nvPr/>
          </p:nvSpPr>
          <p:spPr bwMode="auto">
            <a:xfrm>
              <a:off x="4889" y="1480"/>
              <a:ext cx="0" cy="154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28685" name="Text Box 15"/>
            <p:cNvSpPr txBox="1">
              <a:spLocks noChangeArrowheads="1"/>
            </p:cNvSpPr>
            <p:nvPr/>
          </p:nvSpPr>
          <p:spPr bwMode="auto">
            <a:xfrm>
              <a:off x="4632" y="966"/>
              <a:ext cx="523" cy="41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th-TH" sz="3600" b="1">
                  <a:solidFill>
                    <a:schemeClr val="tx2"/>
                  </a:solidFill>
                  <a:latin typeface="DSN Newspaper" pitchFamily="2" charset="-34"/>
                  <a:cs typeface="DSN Newspaper" pitchFamily="2" charset="-34"/>
                </a:rPr>
                <a:t>สรุป</a:t>
              </a:r>
            </a:p>
          </p:txBody>
        </p:sp>
        <p:sp>
          <p:nvSpPr>
            <p:cNvPr id="28686" name="Text Box 16"/>
            <p:cNvSpPr txBox="1">
              <a:spLocks noChangeArrowheads="1"/>
            </p:cNvSpPr>
            <p:nvPr/>
          </p:nvSpPr>
          <p:spPr bwMode="auto">
            <a:xfrm>
              <a:off x="4353" y="3093"/>
              <a:ext cx="1112" cy="41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th-TH" sz="3600" b="1">
                  <a:solidFill>
                    <a:schemeClr val="tx2"/>
                  </a:solidFill>
                  <a:latin typeface="DSN Newspaper" pitchFamily="2" charset="-34"/>
                  <a:cs typeface="DSN Newspaper" pitchFamily="2" charset="-34"/>
                </a:rPr>
                <a:t>รายละเอียด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5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5341BE-C952-442C-9B2F-D1AF3FB1213F}" type="slidenum">
              <a:rPr lang="en-US" smtClean="0"/>
              <a:pPr>
                <a:defRPr/>
              </a:pPr>
              <a:t>3</a:t>
            </a:fld>
            <a:endParaRPr lang="th-TH"/>
          </a:p>
        </p:txBody>
      </p:sp>
      <p:sp>
        <p:nvSpPr>
          <p:cNvPr id="7" name="TextBox 6"/>
          <p:cNvSpPr txBox="1"/>
          <p:nvPr/>
        </p:nvSpPr>
        <p:spPr>
          <a:xfrm>
            <a:off x="428596" y="2071678"/>
            <a:ext cx="871540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6000" b="1" dirty="0" smtClean="0"/>
              <a:t>ทราบถึงทฤษฏี แนวความคิด </a:t>
            </a:r>
          </a:p>
          <a:p>
            <a:r>
              <a:rPr lang="th-TH" sz="6000" b="1" dirty="0" smtClean="0"/>
              <a:t>และสามารถวิเคราะห์และออกแบบระบบ</a:t>
            </a:r>
          </a:p>
          <a:p>
            <a:r>
              <a:rPr lang="th-TH" sz="6000" b="1" dirty="0" smtClean="0"/>
              <a:t>ระบบสารสนเทศได้</a:t>
            </a:r>
            <a:endParaRPr lang="th-TH" sz="6000" b="1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63A9D3C-6C1F-431F-B7CC-C5E8016B8B91}" type="slidenum">
              <a:rPr lang="en-US"/>
              <a:pPr/>
              <a:t>30</a:t>
            </a:fld>
            <a:endParaRPr lang="th-TH"/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b="1" smtClean="0"/>
              <a:t>ระดับการบริหารในองค์กร</a:t>
            </a:r>
          </a:p>
        </p:txBody>
      </p:sp>
      <p:grpSp>
        <p:nvGrpSpPr>
          <p:cNvPr id="29700" name="Group 3"/>
          <p:cNvGrpSpPr>
            <a:grpSpLocks/>
          </p:cNvGrpSpPr>
          <p:nvPr/>
        </p:nvGrpSpPr>
        <p:grpSpPr bwMode="auto">
          <a:xfrm>
            <a:off x="463550" y="1533525"/>
            <a:ext cx="7710488" cy="4027488"/>
            <a:chOff x="292" y="966"/>
            <a:chExt cx="4857" cy="2537"/>
          </a:xfrm>
        </p:grpSpPr>
        <p:grpSp>
          <p:nvGrpSpPr>
            <p:cNvPr id="29701" name="Group 4"/>
            <p:cNvGrpSpPr>
              <a:grpSpLocks/>
            </p:cNvGrpSpPr>
            <p:nvPr/>
          </p:nvGrpSpPr>
          <p:grpSpPr bwMode="auto">
            <a:xfrm>
              <a:off x="2008" y="1336"/>
              <a:ext cx="2304" cy="1872"/>
              <a:chOff x="1536" y="1440"/>
              <a:chExt cx="2112" cy="1824"/>
            </a:xfrm>
          </p:grpSpPr>
          <p:sp>
            <p:nvSpPr>
              <p:cNvPr id="29711" name="AutoShape 5"/>
              <p:cNvSpPr>
                <a:spLocks noChangeArrowheads="1"/>
              </p:cNvSpPr>
              <p:nvPr/>
            </p:nvSpPr>
            <p:spPr bwMode="auto">
              <a:xfrm>
                <a:off x="1536" y="1440"/>
                <a:ext cx="2112" cy="1824"/>
              </a:xfrm>
              <a:prstGeom prst="triangle">
                <a:avLst>
                  <a:gd name="adj" fmla="val 50000"/>
                </a:avLst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29712" name="Line 6"/>
              <p:cNvSpPr>
                <a:spLocks noChangeShapeType="1"/>
              </p:cNvSpPr>
              <p:nvPr/>
            </p:nvSpPr>
            <p:spPr bwMode="auto">
              <a:xfrm>
                <a:off x="1896" y="2640"/>
                <a:ext cx="13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29713" name="Line 7"/>
              <p:cNvSpPr>
                <a:spLocks noChangeShapeType="1"/>
              </p:cNvSpPr>
              <p:nvPr/>
            </p:nvSpPr>
            <p:spPr bwMode="auto">
              <a:xfrm>
                <a:off x="2208" y="2112"/>
                <a:ext cx="76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h-TH"/>
              </a:p>
            </p:txBody>
          </p:sp>
        </p:grpSp>
        <p:sp>
          <p:nvSpPr>
            <p:cNvPr id="29702" name="Text Box 8"/>
            <p:cNvSpPr txBox="1">
              <a:spLocks noChangeArrowheads="1"/>
            </p:cNvSpPr>
            <p:nvPr/>
          </p:nvSpPr>
          <p:spPr bwMode="auto">
            <a:xfrm>
              <a:off x="322" y="2623"/>
              <a:ext cx="1352" cy="41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th-TH" sz="3600" b="1">
                  <a:solidFill>
                    <a:schemeClr val="tx2"/>
                  </a:solidFill>
                  <a:latin typeface="DSN Newspaper" pitchFamily="2" charset="-34"/>
                  <a:cs typeface="DSN Newspaper" pitchFamily="2" charset="-34"/>
                </a:rPr>
                <a:t>ระดับปฏิบัติการ</a:t>
              </a:r>
            </a:p>
          </p:txBody>
        </p:sp>
        <p:sp>
          <p:nvSpPr>
            <p:cNvPr id="29703" name="Text Box 9"/>
            <p:cNvSpPr txBox="1">
              <a:spLocks noChangeArrowheads="1"/>
            </p:cNvSpPr>
            <p:nvPr/>
          </p:nvSpPr>
          <p:spPr bwMode="auto">
            <a:xfrm>
              <a:off x="316" y="1999"/>
              <a:ext cx="1088" cy="41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th-TH" sz="3600" b="1">
                  <a:solidFill>
                    <a:schemeClr val="tx2"/>
                  </a:solidFill>
                  <a:latin typeface="DSN Newspaper" pitchFamily="2" charset="-34"/>
                  <a:cs typeface="DSN Newspaper" pitchFamily="2" charset="-34"/>
                </a:rPr>
                <a:t>ระดับยุทธวิธี</a:t>
              </a:r>
            </a:p>
          </p:txBody>
        </p:sp>
        <p:sp>
          <p:nvSpPr>
            <p:cNvPr id="29704" name="Text Box 10"/>
            <p:cNvSpPr txBox="1">
              <a:spLocks noChangeArrowheads="1"/>
            </p:cNvSpPr>
            <p:nvPr/>
          </p:nvSpPr>
          <p:spPr bwMode="auto">
            <a:xfrm>
              <a:off x="292" y="1375"/>
              <a:ext cx="1168" cy="41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th-TH" sz="3600" b="1">
                  <a:solidFill>
                    <a:schemeClr val="tx2"/>
                  </a:solidFill>
                  <a:latin typeface="DSN Newspaper" pitchFamily="2" charset="-34"/>
                  <a:cs typeface="DSN Newspaper" pitchFamily="2" charset="-34"/>
                </a:rPr>
                <a:t>ระดับกลยุทธ์</a:t>
              </a:r>
            </a:p>
          </p:txBody>
        </p:sp>
        <p:sp>
          <p:nvSpPr>
            <p:cNvPr id="29705" name="Line 11"/>
            <p:cNvSpPr>
              <a:spLocks noChangeShapeType="1"/>
            </p:cNvSpPr>
            <p:nvPr/>
          </p:nvSpPr>
          <p:spPr bwMode="auto">
            <a:xfrm>
              <a:off x="1746" y="2837"/>
              <a:ext cx="33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29706" name="Line 12"/>
            <p:cNvSpPr>
              <a:spLocks noChangeShapeType="1"/>
            </p:cNvSpPr>
            <p:nvPr/>
          </p:nvSpPr>
          <p:spPr bwMode="auto">
            <a:xfrm>
              <a:off x="1746" y="2200"/>
              <a:ext cx="59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29707" name="Line 13"/>
            <p:cNvSpPr>
              <a:spLocks noChangeShapeType="1"/>
            </p:cNvSpPr>
            <p:nvPr/>
          </p:nvSpPr>
          <p:spPr bwMode="auto">
            <a:xfrm>
              <a:off x="1746" y="1624"/>
              <a:ext cx="98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29708" name="Line 14"/>
            <p:cNvSpPr>
              <a:spLocks noChangeShapeType="1"/>
            </p:cNvSpPr>
            <p:nvPr/>
          </p:nvSpPr>
          <p:spPr bwMode="auto">
            <a:xfrm>
              <a:off x="4751" y="1480"/>
              <a:ext cx="0" cy="15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29709" name="Text Box 15"/>
            <p:cNvSpPr txBox="1">
              <a:spLocks noChangeArrowheads="1"/>
            </p:cNvSpPr>
            <p:nvPr/>
          </p:nvSpPr>
          <p:spPr bwMode="auto">
            <a:xfrm>
              <a:off x="4362" y="966"/>
              <a:ext cx="787" cy="41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th-TH" sz="3600" b="1">
                  <a:solidFill>
                    <a:schemeClr val="tx2"/>
                  </a:solidFill>
                  <a:latin typeface="DSN Newspaper" pitchFamily="2" charset="-34"/>
                  <a:cs typeface="DSN Newspaper" pitchFamily="2" charset="-34"/>
                </a:rPr>
                <a:t>อนาคต</a:t>
              </a:r>
            </a:p>
          </p:txBody>
        </p:sp>
        <p:sp>
          <p:nvSpPr>
            <p:cNvPr id="29710" name="Text Box 16"/>
            <p:cNvSpPr txBox="1">
              <a:spLocks noChangeArrowheads="1"/>
            </p:cNvSpPr>
            <p:nvPr/>
          </p:nvSpPr>
          <p:spPr bwMode="auto">
            <a:xfrm>
              <a:off x="4490" y="3093"/>
              <a:ext cx="556" cy="41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th-TH" sz="3600" b="1">
                  <a:solidFill>
                    <a:schemeClr val="tx2"/>
                  </a:solidFill>
                  <a:latin typeface="DSN Newspaper" pitchFamily="2" charset="-34"/>
                  <a:cs typeface="DSN Newspaper" pitchFamily="2" charset="-34"/>
                </a:rPr>
                <a:t>อดีต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6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719D2BE-A49C-452D-9800-C8714B9361D2}" type="slidenum">
              <a:rPr lang="en-US"/>
              <a:pPr/>
              <a:t>31</a:t>
            </a:fld>
            <a:endParaRPr lang="th-TH"/>
          </a:p>
        </p:txBody>
      </p:sp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b="1" smtClean="0"/>
              <a:t>ระดับการบริหารในองค์กร</a:t>
            </a:r>
          </a:p>
        </p:txBody>
      </p:sp>
      <p:grpSp>
        <p:nvGrpSpPr>
          <p:cNvPr id="30724" name="Group 17"/>
          <p:cNvGrpSpPr>
            <a:grpSpLocks/>
          </p:cNvGrpSpPr>
          <p:nvPr/>
        </p:nvGrpSpPr>
        <p:grpSpPr bwMode="auto">
          <a:xfrm>
            <a:off x="250825" y="1533525"/>
            <a:ext cx="8420100" cy="4027488"/>
            <a:chOff x="158" y="966"/>
            <a:chExt cx="5304" cy="2537"/>
          </a:xfrm>
        </p:grpSpPr>
        <p:grpSp>
          <p:nvGrpSpPr>
            <p:cNvPr id="30725" name="Group 4"/>
            <p:cNvGrpSpPr>
              <a:grpSpLocks/>
            </p:cNvGrpSpPr>
            <p:nvPr/>
          </p:nvGrpSpPr>
          <p:grpSpPr bwMode="auto">
            <a:xfrm>
              <a:off x="1874" y="1336"/>
              <a:ext cx="2304" cy="1872"/>
              <a:chOff x="1536" y="1440"/>
              <a:chExt cx="2112" cy="1824"/>
            </a:xfrm>
          </p:grpSpPr>
          <p:sp>
            <p:nvSpPr>
              <p:cNvPr id="30735" name="AutoShape 5"/>
              <p:cNvSpPr>
                <a:spLocks noChangeArrowheads="1"/>
              </p:cNvSpPr>
              <p:nvPr/>
            </p:nvSpPr>
            <p:spPr bwMode="auto">
              <a:xfrm>
                <a:off x="1536" y="1440"/>
                <a:ext cx="2112" cy="1824"/>
              </a:xfrm>
              <a:prstGeom prst="triangle">
                <a:avLst>
                  <a:gd name="adj" fmla="val 50000"/>
                </a:avLst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30736" name="Line 6"/>
              <p:cNvSpPr>
                <a:spLocks noChangeShapeType="1"/>
              </p:cNvSpPr>
              <p:nvPr/>
            </p:nvSpPr>
            <p:spPr bwMode="auto">
              <a:xfrm>
                <a:off x="1896" y="2640"/>
                <a:ext cx="13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30737" name="Line 7"/>
              <p:cNvSpPr>
                <a:spLocks noChangeShapeType="1"/>
              </p:cNvSpPr>
              <p:nvPr/>
            </p:nvSpPr>
            <p:spPr bwMode="auto">
              <a:xfrm>
                <a:off x="2208" y="2112"/>
                <a:ext cx="76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h-TH"/>
              </a:p>
            </p:txBody>
          </p:sp>
        </p:grpSp>
        <p:sp>
          <p:nvSpPr>
            <p:cNvPr id="30726" name="Text Box 8"/>
            <p:cNvSpPr txBox="1">
              <a:spLocks noChangeArrowheads="1"/>
            </p:cNvSpPr>
            <p:nvPr/>
          </p:nvSpPr>
          <p:spPr bwMode="auto">
            <a:xfrm>
              <a:off x="188" y="2623"/>
              <a:ext cx="1352" cy="41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th-TH" sz="3600" b="1">
                  <a:solidFill>
                    <a:schemeClr val="tx2"/>
                  </a:solidFill>
                  <a:latin typeface="DSN Newspaper" pitchFamily="2" charset="-34"/>
                  <a:cs typeface="DSN Newspaper" pitchFamily="2" charset="-34"/>
                </a:rPr>
                <a:t>ระดับปฏิบัติการ</a:t>
              </a:r>
            </a:p>
          </p:txBody>
        </p:sp>
        <p:sp>
          <p:nvSpPr>
            <p:cNvPr id="30727" name="Text Box 9"/>
            <p:cNvSpPr txBox="1">
              <a:spLocks noChangeArrowheads="1"/>
            </p:cNvSpPr>
            <p:nvPr/>
          </p:nvSpPr>
          <p:spPr bwMode="auto">
            <a:xfrm>
              <a:off x="182" y="1999"/>
              <a:ext cx="1088" cy="41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th-TH" sz="3600" b="1">
                  <a:solidFill>
                    <a:schemeClr val="tx2"/>
                  </a:solidFill>
                  <a:latin typeface="DSN Newspaper" pitchFamily="2" charset="-34"/>
                  <a:cs typeface="DSN Newspaper" pitchFamily="2" charset="-34"/>
                </a:rPr>
                <a:t>ระดับยุทธวิธี</a:t>
              </a:r>
            </a:p>
          </p:txBody>
        </p:sp>
        <p:sp>
          <p:nvSpPr>
            <p:cNvPr id="30728" name="Text Box 10"/>
            <p:cNvSpPr txBox="1">
              <a:spLocks noChangeArrowheads="1"/>
            </p:cNvSpPr>
            <p:nvPr/>
          </p:nvSpPr>
          <p:spPr bwMode="auto">
            <a:xfrm>
              <a:off x="158" y="1375"/>
              <a:ext cx="1168" cy="41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th-TH" sz="3600" b="1">
                  <a:solidFill>
                    <a:schemeClr val="tx2"/>
                  </a:solidFill>
                  <a:latin typeface="DSN Newspaper" pitchFamily="2" charset="-34"/>
                  <a:cs typeface="DSN Newspaper" pitchFamily="2" charset="-34"/>
                </a:rPr>
                <a:t>ระดับกลยุทธ์</a:t>
              </a:r>
            </a:p>
          </p:txBody>
        </p:sp>
        <p:sp>
          <p:nvSpPr>
            <p:cNvPr id="30729" name="Line 11"/>
            <p:cNvSpPr>
              <a:spLocks noChangeShapeType="1"/>
            </p:cNvSpPr>
            <p:nvPr/>
          </p:nvSpPr>
          <p:spPr bwMode="auto">
            <a:xfrm>
              <a:off x="1612" y="2837"/>
              <a:ext cx="33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30730" name="Line 12"/>
            <p:cNvSpPr>
              <a:spLocks noChangeShapeType="1"/>
            </p:cNvSpPr>
            <p:nvPr/>
          </p:nvSpPr>
          <p:spPr bwMode="auto">
            <a:xfrm>
              <a:off x="1612" y="2200"/>
              <a:ext cx="59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30731" name="Line 13"/>
            <p:cNvSpPr>
              <a:spLocks noChangeShapeType="1"/>
            </p:cNvSpPr>
            <p:nvPr/>
          </p:nvSpPr>
          <p:spPr bwMode="auto">
            <a:xfrm>
              <a:off x="1612" y="1624"/>
              <a:ext cx="98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30732" name="Line 14"/>
            <p:cNvSpPr>
              <a:spLocks noChangeShapeType="1"/>
            </p:cNvSpPr>
            <p:nvPr/>
          </p:nvSpPr>
          <p:spPr bwMode="auto">
            <a:xfrm>
              <a:off x="4751" y="1480"/>
              <a:ext cx="0" cy="15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30733" name="Text Box 15"/>
            <p:cNvSpPr txBox="1">
              <a:spLocks noChangeArrowheads="1"/>
            </p:cNvSpPr>
            <p:nvPr/>
          </p:nvSpPr>
          <p:spPr bwMode="auto">
            <a:xfrm>
              <a:off x="4054" y="966"/>
              <a:ext cx="1408" cy="41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th-TH" sz="3600" b="1">
                  <a:solidFill>
                    <a:schemeClr val="tx2"/>
                  </a:solidFill>
                  <a:latin typeface="DSN Newspaper" pitchFamily="2" charset="-34"/>
                  <a:cs typeface="DSN Newspaper" pitchFamily="2" charset="-34"/>
                </a:rPr>
                <a:t>ไม่ต้องละเอียด</a:t>
              </a:r>
            </a:p>
          </p:txBody>
        </p:sp>
        <p:sp>
          <p:nvSpPr>
            <p:cNvPr id="30734" name="Text Box 16"/>
            <p:cNvSpPr txBox="1">
              <a:spLocks noChangeArrowheads="1"/>
            </p:cNvSpPr>
            <p:nvPr/>
          </p:nvSpPr>
          <p:spPr bwMode="auto">
            <a:xfrm>
              <a:off x="4241" y="3093"/>
              <a:ext cx="1134" cy="41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th-TH" sz="3600" b="1">
                  <a:solidFill>
                    <a:schemeClr val="tx2"/>
                  </a:solidFill>
                  <a:latin typeface="DSN Newspaper" pitchFamily="2" charset="-34"/>
                  <a:cs typeface="DSN Newspaper" pitchFamily="2" charset="-34"/>
                </a:rPr>
                <a:t>ละเอียดมาก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8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0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BD426BF-9951-4508-A964-27CCB86B4425}" type="slidenum">
              <a:rPr lang="en-US"/>
              <a:pPr/>
              <a:t>32</a:t>
            </a:fld>
            <a:endParaRPr lang="th-TH"/>
          </a:p>
        </p:txBody>
      </p:sp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smtClean="0"/>
              <a:t>ประเภทของระบบสารสนเทศ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00213"/>
            <a:ext cx="7696200" cy="3786187"/>
          </a:xfrm>
        </p:spPr>
        <p:txBody>
          <a:bodyPr/>
          <a:lstStyle/>
          <a:p>
            <a:pPr eaLnBrk="1" hangingPunct="1"/>
            <a:r>
              <a:rPr lang="th-TH" sz="3600" smtClean="0"/>
              <a:t>ระบบประมวลผลรายการ </a:t>
            </a:r>
            <a:r>
              <a:rPr lang="th-TH" sz="2400" smtClean="0"/>
              <a:t>(</a:t>
            </a:r>
            <a:r>
              <a:rPr lang="en-US" sz="2400" smtClean="0"/>
              <a:t>Transaction Processing System : TPS)</a:t>
            </a:r>
          </a:p>
          <a:p>
            <a:pPr eaLnBrk="1" hangingPunct="1"/>
            <a:endParaRPr lang="th-TH" sz="2400" smtClean="0"/>
          </a:p>
          <a:p>
            <a:pPr eaLnBrk="1" hangingPunct="1"/>
            <a:r>
              <a:rPr lang="th-TH" sz="3600" smtClean="0"/>
              <a:t>ระบบสารสนเทศเพื่อการบริหาร </a:t>
            </a:r>
            <a:r>
              <a:rPr lang="th-TH" sz="2400" smtClean="0"/>
              <a:t>(</a:t>
            </a:r>
            <a:r>
              <a:rPr lang="en-US" sz="2400" smtClean="0"/>
              <a:t>Management</a:t>
            </a:r>
            <a:r>
              <a:rPr lang="th-TH" sz="2400" smtClean="0"/>
              <a:t> </a:t>
            </a:r>
            <a:r>
              <a:rPr lang="en-US" sz="2400" smtClean="0"/>
              <a:t>Information System : MIS)</a:t>
            </a:r>
          </a:p>
          <a:p>
            <a:pPr eaLnBrk="1" hangingPunct="1"/>
            <a:endParaRPr lang="th-TH" sz="2400" smtClean="0"/>
          </a:p>
          <a:p>
            <a:pPr eaLnBrk="1" hangingPunct="1"/>
            <a:r>
              <a:rPr lang="th-TH" sz="3600" smtClean="0"/>
              <a:t>ระบบสนับสนุนการตัดสินใจ </a:t>
            </a:r>
            <a:r>
              <a:rPr lang="th-TH" sz="2400" smtClean="0"/>
              <a:t>(</a:t>
            </a:r>
            <a:r>
              <a:rPr lang="en-US" sz="2400" smtClean="0"/>
              <a:t>Decision Support System : DSS)</a:t>
            </a:r>
            <a:endParaRPr lang="th-TH" sz="24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4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4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0" grpId="0"/>
      <p:bldP spid="104451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D441925-68A2-4D20-8102-D9BE15414DF3}" type="slidenum">
              <a:rPr lang="en-US"/>
              <a:pPr/>
              <a:t>33</a:t>
            </a:fld>
            <a:endParaRPr lang="th-TH"/>
          </a:p>
        </p:txBody>
      </p:sp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smtClean="0"/>
              <a:t>ประเภทของระบบสารสนเทศ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h-TH" sz="4000" smtClean="0"/>
              <a:t>ระบบสารสนเทศเพื่อผู้บริหารระดับสูง </a:t>
            </a:r>
            <a:r>
              <a:rPr lang="th-TH" sz="2800" smtClean="0"/>
              <a:t>(</a:t>
            </a:r>
            <a:r>
              <a:rPr lang="en-US" sz="2800" smtClean="0"/>
              <a:t>Executive Support System : ESS)</a:t>
            </a:r>
          </a:p>
          <a:p>
            <a:pPr eaLnBrk="1" hangingPunct="1"/>
            <a:endParaRPr lang="th-TH" sz="2800" smtClean="0"/>
          </a:p>
          <a:p>
            <a:pPr eaLnBrk="1" hangingPunct="1"/>
            <a:r>
              <a:rPr lang="th-TH" sz="4000" smtClean="0"/>
              <a:t>ระบบผู้เชี่ยวชาญ </a:t>
            </a:r>
            <a:r>
              <a:rPr lang="th-TH" sz="2800" smtClean="0"/>
              <a:t>(</a:t>
            </a:r>
            <a:r>
              <a:rPr lang="en-US" sz="2800" smtClean="0"/>
              <a:t>Expert System)</a:t>
            </a:r>
            <a:endParaRPr lang="th-TH" sz="2800" smtClean="0"/>
          </a:p>
          <a:p>
            <a:pPr eaLnBrk="1" hangingPunct="1"/>
            <a:endParaRPr lang="th-TH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5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5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5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4" grpId="0"/>
      <p:bldP spid="105475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8763B22-6026-43C3-9099-4E3457BCA88E}" type="slidenum">
              <a:rPr lang="en-US"/>
              <a:pPr/>
              <a:t>34</a:t>
            </a:fld>
            <a:endParaRPr lang="th-TH"/>
          </a:p>
        </p:txBody>
      </p:sp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smtClean="0"/>
              <a:t>การวิเคราะห์ระบบ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h-TH" sz="4000" smtClean="0"/>
              <a:t>เป็นการศึกษาถึงปัญหาที่เกิดขึ้นในระบบงานปัจจุบัน</a:t>
            </a:r>
            <a:r>
              <a:rPr lang="en-US" sz="2800" smtClean="0"/>
              <a:t>(Current System)</a:t>
            </a:r>
            <a:r>
              <a:rPr lang="th-TH" sz="4000" smtClean="0"/>
              <a:t> เพื่อออกแบบระบบงานใหม่</a:t>
            </a:r>
            <a:r>
              <a:rPr lang="en-US" sz="2800" smtClean="0"/>
              <a:t>(New System)</a:t>
            </a:r>
            <a:r>
              <a:rPr lang="th-TH" sz="4000" smtClean="0"/>
              <a:t>เป้าหมายในการวิเคราะห์ระบบต้องการปรับปรุงระบบงานเดิมให้ดีขึ้น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6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498" grpId="0"/>
      <p:bldP spid="106499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9311854-F086-4FDB-A3B9-85282D139E49}" type="slidenum">
              <a:rPr lang="en-US"/>
              <a:pPr/>
              <a:t>35</a:t>
            </a:fld>
            <a:endParaRPr lang="th-TH"/>
          </a:p>
        </p:txBody>
      </p:sp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19113"/>
            <a:ext cx="8229600" cy="1143000"/>
          </a:xfrm>
        </p:spPr>
        <p:txBody>
          <a:bodyPr/>
          <a:lstStyle/>
          <a:p>
            <a:pPr eaLnBrk="1" hangingPunct="1"/>
            <a:r>
              <a:rPr lang="th-TH" smtClean="0"/>
              <a:t>นักวิเคราะห์ระบบ </a:t>
            </a:r>
            <a:r>
              <a:rPr lang="en-US" smtClean="0"/>
              <a:t/>
            </a:r>
            <a:br>
              <a:rPr lang="en-US" smtClean="0"/>
            </a:br>
            <a:r>
              <a:rPr lang="en-US" sz="2500" smtClean="0"/>
              <a:t>(System Analyst : SA)</a:t>
            </a:r>
            <a:endParaRPr lang="th-TH" sz="2500" smtClean="0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44675"/>
            <a:ext cx="8229600" cy="4530725"/>
          </a:xfrm>
        </p:spPr>
        <p:txBody>
          <a:bodyPr/>
          <a:lstStyle/>
          <a:p>
            <a:pPr eaLnBrk="1" hangingPunct="1"/>
            <a:r>
              <a:rPr lang="th-TH" sz="3600" smtClean="0"/>
              <a:t>ผู้ที่ทำหน้าที่ศึกษาปัญหาและความต้องการขององค์กรในการกำหนดบุคคล </a:t>
            </a:r>
            <a:r>
              <a:rPr lang="en-US" sz="2400" smtClean="0"/>
              <a:t>(People)</a:t>
            </a:r>
            <a:r>
              <a:rPr lang="en-US" sz="3600" smtClean="0"/>
              <a:t> </a:t>
            </a:r>
            <a:r>
              <a:rPr lang="th-TH" sz="3600" smtClean="0"/>
              <a:t>ข้อมูล </a:t>
            </a:r>
            <a:r>
              <a:rPr lang="en-US" sz="2400" smtClean="0"/>
              <a:t>(Data)</a:t>
            </a:r>
            <a:r>
              <a:rPr lang="en-US" sz="3600" smtClean="0"/>
              <a:t> </a:t>
            </a:r>
            <a:r>
              <a:rPr lang="th-TH" sz="3600" smtClean="0"/>
              <a:t>การประมวลผล </a:t>
            </a:r>
            <a:r>
              <a:rPr lang="en-US" sz="2400" smtClean="0"/>
              <a:t>(Process)</a:t>
            </a:r>
            <a:r>
              <a:rPr lang="en-US" sz="3600" smtClean="0"/>
              <a:t> </a:t>
            </a:r>
            <a:r>
              <a:rPr lang="th-TH" sz="3600" smtClean="0"/>
              <a:t>การสื่อสาร </a:t>
            </a:r>
            <a:r>
              <a:rPr lang="en-US" sz="2400" smtClean="0"/>
              <a:t>(Communication)</a:t>
            </a:r>
            <a:r>
              <a:rPr lang="en-US" sz="3600" smtClean="0"/>
              <a:t> </a:t>
            </a:r>
            <a:r>
              <a:rPr lang="th-TH" sz="3600" smtClean="0"/>
              <a:t>และเทคโนโลยีสารสนเทศ </a:t>
            </a:r>
            <a:r>
              <a:rPr lang="en-US" sz="2400" smtClean="0"/>
              <a:t>(Information Technology)</a:t>
            </a:r>
            <a:r>
              <a:rPr lang="en-US" sz="3600" smtClean="0"/>
              <a:t> </a:t>
            </a:r>
            <a:r>
              <a:rPr lang="th-TH" sz="3600" smtClean="0"/>
              <a:t>ว่าจะจัดการปรับปรุงอย่างไร เพื่อให้สามารถพัฒนาระบบธุรกิจไปสู่ความสำเร็จได้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7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2" grpId="0"/>
      <p:bldP spid="10752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C5962FF-6888-4E66-A3AB-6345A84387AD}" type="slidenum">
              <a:rPr lang="en-US"/>
              <a:pPr/>
              <a:t>36</a:t>
            </a:fld>
            <a:endParaRPr lang="th-TH"/>
          </a:p>
        </p:txBody>
      </p:sp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sz="3400" b="1" smtClean="0"/>
              <a:t>นักวิเคราะห์ระบบ</a:t>
            </a:r>
            <a:r>
              <a:rPr lang="th-TH" sz="2100" b="1" smtClean="0"/>
              <a:t> </a:t>
            </a:r>
            <a:r>
              <a:rPr lang="en-US" sz="2100" b="1" smtClean="0"/>
              <a:t>(System Analysis : SA)</a:t>
            </a:r>
            <a:endParaRPr lang="th-TH" sz="2100" b="1" smtClean="0"/>
          </a:p>
        </p:txBody>
      </p:sp>
      <p:grpSp>
        <p:nvGrpSpPr>
          <p:cNvPr id="35844" name="Group 15"/>
          <p:cNvGrpSpPr>
            <a:grpSpLocks/>
          </p:cNvGrpSpPr>
          <p:nvPr/>
        </p:nvGrpSpPr>
        <p:grpSpPr bwMode="auto">
          <a:xfrm>
            <a:off x="914400" y="1268413"/>
            <a:ext cx="7142163" cy="4421187"/>
            <a:chOff x="576" y="799"/>
            <a:chExt cx="4499" cy="2785"/>
          </a:xfrm>
        </p:grpSpPr>
        <p:pic>
          <p:nvPicPr>
            <p:cNvPr id="35845" name="Picture 4" descr="CPEP0040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208" y="799"/>
              <a:ext cx="1008" cy="7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5846" name="Picture 5" descr="FRIDAY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76" y="2312"/>
              <a:ext cx="1035" cy="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5847" name="Picture 6" descr="CPEP0134"/>
            <p:cNvPicPr>
              <a:picLocks noChangeAspect="1" noChangeArrowheads="1"/>
            </p:cNvPicPr>
            <p:nvPr/>
          </p:nvPicPr>
          <p:blipFill>
            <a:blip r:embed="rId4">
              <a:lum contrast="36000"/>
            </a:blip>
            <a:srcRect/>
            <a:stretch>
              <a:fillRect/>
            </a:stretch>
          </p:blipFill>
          <p:spPr bwMode="auto">
            <a:xfrm>
              <a:off x="4032" y="2359"/>
              <a:ext cx="912" cy="8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5848" name="Picture 7" descr="FAMILY2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448" y="2287"/>
              <a:ext cx="523" cy="9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5849" name="Line 8"/>
            <p:cNvSpPr>
              <a:spLocks noChangeShapeType="1"/>
            </p:cNvSpPr>
            <p:nvPr/>
          </p:nvSpPr>
          <p:spPr bwMode="auto">
            <a:xfrm>
              <a:off x="2688" y="1903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35850" name="Line 9"/>
            <p:cNvSpPr>
              <a:spLocks noChangeShapeType="1"/>
            </p:cNvSpPr>
            <p:nvPr/>
          </p:nvSpPr>
          <p:spPr bwMode="auto">
            <a:xfrm>
              <a:off x="1776" y="2767"/>
              <a:ext cx="48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35851" name="Line 10"/>
            <p:cNvSpPr>
              <a:spLocks noChangeShapeType="1"/>
            </p:cNvSpPr>
            <p:nvPr/>
          </p:nvSpPr>
          <p:spPr bwMode="auto">
            <a:xfrm>
              <a:off x="3264" y="2767"/>
              <a:ext cx="48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35852" name="Text Box 11"/>
            <p:cNvSpPr txBox="1">
              <a:spLocks noChangeArrowheads="1"/>
            </p:cNvSpPr>
            <p:nvPr/>
          </p:nvSpPr>
          <p:spPr bwMode="auto">
            <a:xfrm>
              <a:off x="787" y="3291"/>
              <a:ext cx="54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400" b="1">
                  <a:solidFill>
                    <a:schemeClr val="tx2"/>
                  </a:solidFill>
                  <a:latin typeface="Comic Sans MS" pitchFamily="66" charset="0"/>
                  <a:cs typeface="Cordia New" pitchFamily="34" charset="-34"/>
                </a:rPr>
                <a:t>User</a:t>
              </a:r>
            </a:p>
          </p:txBody>
        </p:sp>
        <p:sp>
          <p:nvSpPr>
            <p:cNvPr id="35853" name="Text Box 12"/>
            <p:cNvSpPr txBox="1">
              <a:spLocks noChangeArrowheads="1"/>
            </p:cNvSpPr>
            <p:nvPr/>
          </p:nvSpPr>
          <p:spPr bwMode="auto">
            <a:xfrm>
              <a:off x="3866" y="3296"/>
              <a:ext cx="120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400" b="1">
                  <a:solidFill>
                    <a:schemeClr val="tx2"/>
                  </a:solidFill>
                  <a:latin typeface="Comic Sans MS" pitchFamily="66" charset="0"/>
                  <a:cs typeface="Cordia New" pitchFamily="34" charset="-34"/>
                </a:rPr>
                <a:t>Programmer</a:t>
              </a:r>
            </a:p>
          </p:txBody>
        </p:sp>
        <p:sp>
          <p:nvSpPr>
            <p:cNvPr id="35854" name="Text Box 13"/>
            <p:cNvSpPr txBox="1">
              <a:spLocks noChangeArrowheads="1"/>
            </p:cNvSpPr>
            <p:nvPr/>
          </p:nvSpPr>
          <p:spPr bwMode="auto">
            <a:xfrm>
              <a:off x="1937" y="3296"/>
              <a:ext cx="156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400" b="1">
                  <a:solidFill>
                    <a:schemeClr val="tx2"/>
                  </a:solidFill>
                  <a:latin typeface="Comic Sans MS" pitchFamily="66" charset="0"/>
                  <a:cs typeface="Cordia New" pitchFamily="34" charset="-34"/>
                </a:rPr>
                <a:t>System Analyst</a:t>
              </a:r>
            </a:p>
          </p:txBody>
        </p:sp>
        <p:sp>
          <p:nvSpPr>
            <p:cNvPr id="35855" name="Text Box 14"/>
            <p:cNvSpPr txBox="1">
              <a:spLocks noChangeArrowheads="1"/>
            </p:cNvSpPr>
            <p:nvPr/>
          </p:nvSpPr>
          <p:spPr bwMode="auto">
            <a:xfrm>
              <a:off x="2079" y="1616"/>
              <a:ext cx="125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400" b="1">
                  <a:solidFill>
                    <a:schemeClr val="tx2"/>
                  </a:solidFill>
                  <a:latin typeface="Comic Sans MS" pitchFamily="66" charset="0"/>
                  <a:cs typeface="Cordia New" pitchFamily="34" charset="-34"/>
                </a:rPr>
                <a:t>Management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9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4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C764158-CC8A-4843-9BEB-6812226745CF}" type="slidenum">
              <a:rPr lang="en-US"/>
              <a:pPr/>
              <a:t>37</a:t>
            </a:fld>
            <a:endParaRPr lang="th-TH"/>
          </a:p>
        </p:txBody>
      </p:sp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smtClean="0"/>
              <a:t>ลักษณะของนักวิเคราะห์ระบบ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00213"/>
            <a:ext cx="7696200" cy="3657600"/>
          </a:xfrm>
        </p:spPr>
        <p:txBody>
          <a:bodyPr/>
          <a:lstStyle/>
          <a:p>
            <a:pPr eaLnBrk="1" hangingPunct="1"/>
            <a:r>
              <a:rPr lang="en-US" sz="2400" smtClean="0"/>
              <a:t>Information Analysts</a:t>
            </a:r>
            <a:endParaRPr lang="th-TH" sz="2400" smtClean="0"/>
          </a:p>
          <a:p>
            <a:pPr lvl="1" eaLnBrk="1" hangingPunct="1"/>
            <a:r>
              <a:rPr lang="th-TH" sz="3200" smtClean="0"/>
              <a:t>วิเคราะห์ระบบเท่านั้น</a:t>
            </a:r>
            <a:br>
              <a:rPr lang="th-TH" sz="3200" smtClean="0"/>
            </a:br>
            <a:endParaRPr lang="en-US" sz="3200" smtClean="0"/>
          </a:p>
          <a:p>
            <a:pPr eaLnBrk="1" hangingPunct="1"/>
            <a:r>
              <a:rPr lang="en-US" sz="2400" smtClean="0"/>
              <a:t>System Designers / Applications Developers</a:t>
            </a:r>
            <a:endParaRPr lang="th-TH" sz="2400" smtClean="0"/>
          </a:p>
          <a:p>
            <a:pPr lvl="1" eaLnBrk="1" hangingPunct="1"/>
            <a:r>
              <a:rPr lang="th-TH" sz="3200" smtClean="0"/>
              <a:t>วิเคราะห์และออกแบบระบบ</a:t>
            </a:r>
            <a:br>
              <a:rPr lang="th-TH" sz="3200" smtClean="0"/>
            </a:br>
            <a:endParaRPr lang="en-US" sz="3200" smtClean="0"/>
          </a:p>
          <a:p>
            <a:pPr eaLnBrk="1" hangingPunct="1"/>
            <a:r>
              <a:rPr lang="en-US" sz="2400" smtClean="0"/>
              <a:t>Programmer Analysts</a:t>
            </a:r>
            <a:endParaRPr lang="th-TH" sz="2400" smtClean="0"/>
          </a:p>
          <a:p>
            <a:pPr lvl="1" eaLnBrk="1" hangingPunct="1"/>
            <a:r>
              <a:rPr lang="th-TH" sz="3200" smtClean="0"/>
              <a:t>วิเคราะห์ ออกแบบระบบ และเขียนโปรแกรม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9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09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095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0" grpId="0"/>
      <p:bldP spid="109571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EDB613F-59DB-43BE-B652-DE309AD508F5}" type="slidenum">
              <a:rPr lang="en-US"/>
              <a:pPr/>
              <a:t>38</a:t>
            </a:fld>
            <a:endParaRPr lang="th-TH"/>
          </a:p>
        </p:txBody>
      </p:sp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smtClean="0"/>
              <a:t>คุณสมบัติของนักวิเคราะห์ระบบ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h-TH" sz="4000" smtClean="0"/>
              <a:t>มีความรู้เกี่ยวกับระบบงานธุรกิจ</a:t>
            </a:r>
          </a:p>
          <a:p>
            <a:pPr eaLnBrk="1" hangingPunct="1"/>
            <a:r>
              <a:rPr lang="th-TH" sz="4000" smtClean="0"/>
              <a:t>มีความเป็นผู้นำ</a:t>
            </a:r>
          </a:p>
          <a:p>
            <a:pPr eaLnBrk="1" hangingPunct="1"/>
            <a:r>
              <a:rPr lang="th-TH" sz="4000" smtClean="0"/>
              <a:t>มีมนุษยสัมพันธ์ที่ดี</a:t>
            </a:r>
          </a:p>
          <a:p>
            <a:pPr eaLnBrk="1" hangingPunct="1"/>
            <a:r>
              <a:rPr lang="th-TH" sz="4000" smtClean="0"/>
              <a:t>มีความสามารถในการแก้ปัญหา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0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1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4" grpId="0"/>
      <p:bldP spid="110595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FAE693A-9740-4A28-9A2E-B0D6751D8EB8}" type="slidenum">
              <a:rPr lang="en-US"/>
              <a:pPr/>
              <a:t>39</a:t>
            </a:fld>
            <a:endParaRPr lang="th-TH"/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smtClean="0"/>
              <a:t>คุณสมบัติของนักวิเคราะห์ระบบ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h-TH" sz="3600" smtClean="0"/>
              <a:t>มีความสามารถในการวิเคราะห์ต้นทุนและผลตอบแทน</a:t>
            </a:r>
          </a:p>
          <a:p>
            <a:pPr eaLnBrk="1" hangingPunct="1"/>
            <a:r>
              <a:rPr lang="th-TH" sz="3600" smtClean="0"/>
              <a:t>ควรมีความรู้การเขียนโปรแกรม</a:t>
            </a:r>
          </a:p>
          <a:p>
            <a:pPr eaLnBrk="1" hangingPunct="1"/>
            <a:r>
              <a:rPr lang="th-TH" sz="3600" smtClean="0"/>
              <a:t>ต้องติดตามเทคโนโลยีอย่างสม่ำเสมอ</a:t>
            </a:r>
          </a:p>
          <a:p>
            <a:pPr eaLnBrk="1" hangingPunct="1"/>
            <a:r>
              <a:rPr lang="th-TH" sz="3600" smtClean="0"/>
              <a:t>ประสบการณ์ในการทำงานด้านวิเคราะห์ระบบ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1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8" grpId="0"/>
      <p:bldP spid="11161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1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C867A26-E0A0-4598-9E88-9E3540C58EDA}" type="slidenum">
              <a:rPr lang="en-US"/>
              <a:pPr/>
              <a:t>4</a:t>
            </a:fld>
            <a:endParaRPr lang="th-TH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8596" y="1857364"/>
            <a:ext cx="7772400" cy="1933575"/>
          </a:xfrm>
        </p:spPr>
        <p:txBody>
          <a:bodyPr/>
          <a:lstStyle/>
          <a:p>
            <a:pPr eaLnBrk="1" hangingPunct="1"/>
            <a:r>
              <a:rPr lang="th-TH" sz="5400" smtClean="0"/>
              <a:t>ความรู้เบื้องต้นเกี่ยวกับการพัฒนาระบบ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5906C27-C53F-4C4E-A88D-4965CF7C1196}" type="slidenum">
              <a:rPr lang="en-US"/>
              <a:pPr/>
              <a:t>40</a:t>
            </a:fld>
            <a:endParaRPr lang="th-TH"/>
          </a:p>
        </p:txBody>
      </p:sp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b="1" smtClean="0"/>
              <a:t>วงจรการพัฒนาระบบ </a:t>
            </a:r>
            <a:r>
              <a:rPr lang="en-US" b="1" smtClean="0"/>
              <a:t/>
            </a:r>
            <a:br>
              <a:rPr lang="en-US" b="1" smtClean="0"/>
            </a:br>
            <a:r>
              <a:rPr lang="en-US" sz="1900" b="1" smtClean="0"/>
              <a:t>(System Development Life Cycle : SDLC)</a:t>
            </a:r>
            <a:endParaRPr lang="th-TH" sz="1900" b="1" smtClean="0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h-TH" sz="4000" smtClean="0"/>
              <a:t>กำหนดปัญหา </a:t>
            </a:r>
            <a:r>
              <a:rPr lang="en-US" sz="2800" smtClean="0"/>
              <a:t>(Problem Definition)</a:t>
            </a:r>
            <a:endParaRPr lang="th-TH" sz="2800" smtClean="0"/>
          </a:p>
          <a:p>
            <a:pPr eaLnBrk="1" hangingPunct="1"/>
            <a:r>
              <a:rPr lang="th-TH" sz="4000" smtClean="0"/>
              <a:t>วิเคราะห์ </a:t>
            </a:r>
            <a:r>
              <a:rPr lang="en-US" sz="2800" smtClean="0"/>
              <a:t>(Analysis)</a:t>
            </a:r>
            <a:endParaRPr lang="th-TH" sz="2800" smtClean="0"/>
          </a:p>
          <a:p>
            <a:pPr eaLnBrk="1" hangingPunct="1"/>
            <a:r>
              <a:rPr lang="th-TH" sz="4000" smtClean="0"/>
              <a:t>ออกแบบ </a:t>
            </a:r>
            <a:r>
              <a:rPr lang="en-US" sz="2800" smtClean="0"/>
              <a:t>(Design)</a:t>
            </a:r>
            <a:endParaRPr lang="th-TH" sz="2800" smtClean="0"/>
          </a:p>
          <a:p>
            <a:pPr eaLnBrk="1" hangingPunct="1"/>
            <a:r>
              <a:rPr lang="th-TH" sz="4000" smtClean="0"/>
              <a:t>พัฒนา </a:t>
            </a:r>
            <a:r>
              <a:rPr lang="en-US" sz="2800" smtClean="0"/>
              <a:t>(Development)</a:t>
            </a:r>
            <a:endParaRPr lang="th-TH" sz="28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2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12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12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12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12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2" grpId="0"/>
      <p:bldP spid="112643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CAD5AE5-CB10-43B7-99FF-0A1898D1F482}" type="slidenum">
              <a:rPr lang="en-US"/>
              <a:pPr/>
              <a:t>41</a:t>
            </a:fld>
            <a:endParaRPr lang="th-TH"/>
          </a:p>
        </p:txBody>
      </p:sp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b="1" smtClean="0"/>
              <a:t>วงจรการพัฒนาระบบ </a:t>
            </a:r>
            <a:r>
              <a:rPr lang="en-US" b="1" smtClean="0"/>
              <a:t/>
            </a:r>
            <a:br>
              <a:rPr lang="en-US" b="1" smtClean="0"/>
            </a:br>
            <a:r>
              <a:rPr lang="en-US" sz="1900" b="1" smtClean="0"/>
              <a:t>(System Development Life Cycle : SDLC)</a:t>
            </a:r>
            <a:endParaRPr lang="th-TH" sz="1900" b="1" smtClean="0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h-TH" sz="4400" smtClean="0"/>
              <a:t>ทดสอบ </a:t>
            </a:r>
            <a:r>
              <a:rPr lang="en-US" smtClean="0"/>
              <a:t>(Testing)</a:t>
            </a:r>
            <a:endParaRPr lang="th-TH" smtClean="0"/>
          </a:p>
          <a:p>
            <a:pPr eaLnBrk="1" hangingPunct="1"/>
            <a:r>
              <a:rPr lang="th-TH" sz="4400" smtClean="0"/>
              <a:t>ติดตั้ง </a:t>
            </a:r>
            <a:r>
              <a:rPr lang="en-US" smtClean="0"/>
              <a:t>(Implementation)</a:t>
            </a:r>
            <a:endParaRPr lang="th-TH" smtClean="0"/>
          </a:p>
          <a:p>
            <a:pPr eaLnBrk="1" hangingPunct="1"/>
            <a:r>
              <a:rPr lang="th-TH" sz="4400" smtClean="0"/>
              <a:t>บำรุงรักษา </a:t>
            </a:r>
            <a:r>
              <a:rPr lang="en-US" smtClean="0"/>
              <a:t>(Maintenance)</a:t>
            </a:r>
            <a:endParaRPr lang="th-TH" smtClean="0"/>
          </a:p>
          <a:p>
            <a:pPr eaLnBrk="1" hangingPunct="1"/>
            <a:endParaRPr lang="th-TH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3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13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13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13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66" grpId="0"/>
      <p:bldP spid="113667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9E40B2F-4849-4EDA-9D7A-486DE3E6023C}" type="slidenum">
              <a:rPr lang="en-US"/>
              <a:pPr/>
              <a:t>42</a:t>
            </a:fld>
            <a:endParaRPr lang="th-TH"/>
          </a:p>
        </p:txBody>
      </p:sp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smtClean="0"/>
              <a:t>วงจรการพัฒนาระบบ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h-TH" sz="3600" smtClean="0"/>
              <a:t>กำหนดปัญหา</a:t>
            </a:r>
          </a:p>
          <a:p>
            <a:pPr lvl="1" eaLnBrk="1" hangingPunct="1"/>
            <a:r>
              <a:rPr lang="th-TH" sz="3200" smtClean="0"/>
              <a:t>รับรู้สภาพปัญหาที่เกิดขึ้นจากการดำเนินการ</a:t>
            </a:r>
          </a:p>
          <a:p>
            <a:pPr lvl="1" eaLnBrk="1" hangingPunct="1"/>
            <a:r>
              <a:rPr lang="th-TH" sz="3200" smtClean="0"/>
              <a:t>สรุปหาสาเหตุของปัญหา</a:t>
            </a:r>
          </a:p>
          <a:p>
            <a:pPr lvl="1" eaLnBrk="1" hangingPunct="1"/>
            <a:r>
              <a:rPr lang="th-TH" sz="3200" smtClean="0"/>
              <a:t>ศึกษาความเป็นไปได้ในแง่มุมต่างๆ</a:t>
            </a:r>
          </a:p>
          <a:p>
            <a:pPr lvl="1" eaLnBrk="1" hangingPunct="1"/>
            <a:r>
              <a:rPr lang="th-TH" sz="3200" smtClean="0"/>
              <a:t>รวบรวมความต้องการจากผู้ที่เกี่ยวข้องต่างๆ</a:t>
            </a:r>
          </a:p>
          <a:p>
            <a:pPr lvl="1" eaLnBrk="1" hangingPunct="1"/>
            <a:r>
              <a:rPr lang="th-TH" sz="3200" smtClean="0"/>
              <a:t>สรุปข้อกำหนดต่างๆ ให้ชัดเจน ถูกต้อง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4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14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14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14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14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14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14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0" grpId="0"/>
      <p:bldP spid="114691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09D1DC4-4476-40FF-8A13-F2F35689AD4C}" type="slidenum">
              <a:rPr lang="en-US"/>
              <a:pPr/>
              <a:t>43</a:t>
            </a:fld>
            <a:endParaRPr lang="th-TH"/>
          </a:p>
        </p:txBody>
      </p:sp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b="1" smtClean="0"/>
              <a:t>กำหนดปัญหา</a:t>
            </a:r>
          </a:p>
        </p:txBody>
      </p:sp>
      <p:grpSp>
        <p:nvGrpSpPr>
          <p:cNvPr id="43012" name="Group 16"/>
          <p:cNvGrpSpPr>
            <a:grpSpLocks/>
          </p:cNvGrpSpPr>
          <p:nvPr/>
        </p:nvGrpSpPr>
        <p:grpSpPr bwMode="auto">
          <a:xfrm>
            <a:off x="395288" y="1700213"/>
            <a:ext cx="8058150" cy="4065587"/>
            <a:chOff x="419" y="1516"/>
            <a:chExt cx="5076" cy="2561"/>
          </a:xfrm>
        </p:grpSpPr>
        <p:sp>
          <p:nvSpPr>
            <p:cNvPr id="80900" name="Text Box 4"/>
            <p:cNvSpPr txBox="1">
              <a:spLocks noChangeArrowheads="1"/>
            </p:cNvSpPr>
            <p:nvPr/>
          </p:nvSpPr>
          <p:spPr bwMode="auto">
            <a:xfrm>
              <a:off x="419" y="1516"/>
              <a:ext cx="1309" cy="67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rdia New" pitchFamily="34" charset="-34"/>
                  <a:cs typeface="Cordia New" pitchFamily="34" charset="-34"/>
                </a:rPr>
                <a:t>Business</a:t>
              </a:r>
            </a:p>
            <a:p>
              <a:pPr algn="ctr">
                <a:defRPr/>
              </a:pPr>
              <a:r>
                <a:rPr lang="en-US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rdia New" pitchFamily="34" charset="-34"/>
                  <a:cs typeface="Cordia New" pitchFamily="34" charset="-34"/>
                </a:rPr>
                <a:t>Process</a:t>
              </a:r>
            </a:p>
          </p:txBody>
        </p:sp>
        <p:sp>
          <p:nvSpPr>
            <p:cNvPr id="80901" name="Text Box 5"/>
            <p:cNvSpPr txBox="1">
              <a:spLocks noChangeArrowheads="1"/>
            </p:cNvSpPr>
            <p:nvPr/>
          </p:nvSpPr>
          <p:spPr bwMode="auto">
            <a:xfrm>
              <a:off x="419" y="2394"/>
              <a:ext cx="1309" cy="67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rdia New" pitchFamily="34" charset="-34"/>
                  <a:cs typeface="Cordia New" pitchFamily="34" charset="-34"/>
                </a:rPr>
                <a:t>Business</a:t>
              </a:r>
            </a:p>
            <a:p>
              <a:pPr algn="ctr">
                <a:defRPr/>
              </a:pPr>
              <a:r>
                <a:rPr lang="en-US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rdia New" pitchFamily="34" charset="-34"/>
                  <a:cs typeface="Cordia New" pitchFamily="34" charset="-34"/>
                </a:rPr>
                <a:t>Information</a:t>
              </a:r>
            </a:p>
          </p:txBody>
        </p:sp>
        <p:sp>
          <p:nvSpPr>
            <p:cNvPr id="80902" name="Text Box 6"/>
            <p:cNvSpPr txBox="1">
              <a:spLocks noChangeArrowheads="1"/>
            </p:cNvSpPr>
            <p:nvPr/>
          </p:nvSpPr>
          <p:spPr bwMode="auto">
            <a:xfrm>
              <a:off x="419" y="3258"/>
              <a:ext cx="1309" cy="67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rdia New" pitchFamily="34" charset="-34"/>
                  <a:cs typeface="Cordia New" pitchFamily="34" charset="-34"/>
                </a:rPr>
                <a:t>Business</a:t>
              </a:r>
            </a:p>
            <a:p>
              <a:pPr algn="ctr">
                <a:defRPr/>
              </a:pPr>
              <a:r>
                <a:rPr lang="en-US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rdia New" pitchFamily="34" charset="-34"/>
                  <a:cs typeface="Cordia New" pitchFamily="34" charset="-34"/>
                </a:rPr>
                <a:t>Rules</a:t>
              </a:r>
            </a:p>
          </p:txBody>
        </p:sp>
        <p:sp>
          <p:nvSpPr>
            <p:cNvPr id="80903" name="Text Box 7"/>
            <p:cNvSpPr txBox="1">
              <a:spLocks noChangeArrowheads="1"/>
            </p:cNvSpPr>
            <p:nvPr/>
          </p:nvSpPr>
          <p:spPr bwMode="auto">
            <a:xfrm>
              <a:off x="2483" y="2088"/>
              <a:ext cx="1309" cy="12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rdia New" pitchFamily="34" charset="-34"/>
                  <a:cs typeface="Cordia New" pitchFamily="34" charset="-34"/>
                </a:rPr>
                <a:t>Business</a:t>
              </a:r>
            </a:p>
            <a:p>
              <a:pPr algn="ctr">
                <a:defRPr/>
              </a:pPr>
              <a:r>
                <a:rPr lang="en-US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rdia New" pitchFamily="34" charset="-34"/>
                  <a:cs typeface="Cordia New" pitchFamily="34" charset="-34"/>
                </a:rPr>
                <a:t>Model</a:t>
              </a:r>
            </a:p>
            <a:p>
              <a:pPr algn="ctr">
                <a:defRPr/>
              </a:pPr>
              <a:r>
                <a:rPr lang="en-US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rdia New" pitchFamily="34" charset="-34"/>
                  <a:cs typeface="Cordia New" pitchFamily="34" charset="-34"/>
                </a:rPr>
                <a:t>Requirements Gathering</a:t>
              </a:r>
            </a:p>
          </p:txBody>
        </p:sp>
        <p:grpSp>
          <p:nvGrpSpPr>
            <p:cNvPr id="43017" name="Group 8"/>
            <p:cNvGrpSpPr>
              <a:grpSpLocks/>
            </p:cNvGrpSpPr>
            <p:nvPr/>
          </p:nvGrpSpPr>
          <p:grpSpPr bwMode="auto">
            <a:xfrm>
              <a:off x="1728" y="1872"/>
              <a:ext cx="768" cy="1728"/>
              <a:chOff x="1728" y="1872"/>
              <a:chExt cx="768" cy="1728"/>
            </a:xfrm>
          </p:grpSpPr>
          <p:sp>
            <p:nvSpPr>
              <p:cNvPr id="43021" name="Line 9"/>
              <p:cNvSpPr>
                <a:spLocks noChangeShapeType="1"/>
              </p:cNvSpPr>
              <p:nvPr/>
            </p:nvSpPr>
            <p:spPr bwMode="auto">
              <a:xfrm>
                <a:off x="1728" y="1872"/>
                <a:ext cx="768" cy="44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43022" name="Line 10"/>
              <p:cNvSpPr>
                <a:spLocks noChangeShapeType="1"/>
              </p:cNvSpPr>
              <p:nvPr/>
            </p:nvSpPr>
            <p:spPr bwMode="auto">
              <a:xfrm>
                <a:off x="1728" y="2736"/>
                <a:ext cx="76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43023" name="Line 11"/>
              <p:cNvSpPr>
                <a:spLocks noChangeShapeType="1"/>
              </p:cNvSpPr>
              <p:nvPr/>
            </p:nvSpPr>
            <p:spPr bwMode="auto">
              <a:xfrm flipV="1">
                <a:off x="1728" y="3157"/>
                <a:ext cx="768" cy="44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th-TH"/>
              </a:p>
            </p:txBody>
          </p:sp>
        </p:grpSp>
        <p:sp>
          <p:nvSpPr>
            <p:cNvPr id="43018" name="Line 12"/>
            <p:cNvSpPr>
              <a:spLocks noChangeShapeType="1"/>
            </p:cNvSpPr>
            <p:nvPr/>
          </p:nvSpPr>
          <p:spPr bwMode="auto">
            <a:xfrm>
              <a:off x="3792" y="2736"/>
              <a:ext cx="76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43019" name="AutoShape 14"/>
            <p:cNvSpPr>
              <a:spLocks noChangeArrowheads="1"/>
            </p:cNvSpPr>
            <p:nvPr/>
          </p:nvSpPr>
          <p:spPr bwMode="auto">
            <a:xfrm>
              <a:off x="4560" y="2076"/>
              <a:ext cx="864" cy="1296"/>
            </a:xfrm>
            <a:prstGeom prst="foldedCorner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800">
                  <a:solidFill>
                    <a:srgbClr val="FF0000"/>
                  </a:solidFill>
                  <a:latin typeface="Times New Roman" pitchFamily="18" charset="0"/>
                </a:rPr>
                <a:t>……..</a:t>
              </a:r>
            </a:p>
            <a:p>
              <a:pPr algn="ctr"/>
              <a:r>
                <a:rPr lang="en-US" sz="2800">
                  <a:solidFill>
                    <a:srgbClr val="FF0000"/>
                  </a:solidFill>
                  <a:latin typeface="Times New Roman" pitchFamily="18" charset="0"/>
                </a:rPr>
                <a:t>……..</a:t>
              </a:r>
            </a:p>
            <a:p>
              <a:pPr algn="ctr"/>
              <a:r>
                <a:rPr lang="en-US" sz="2800">
                  <a:solidFill>
                    <a:srgbClr val="FF0000"/>
                  </a:solidFill>
                  <a:latin typeface="Times New Roman" pitchFamily="18" charset="0"/>
                </a:rPr>
                <a:t>……..</a:t>
              </a:r>
            </a:p>
            <a:p>
              <a:pPr algn="ctr"/>
              <a:r>
                <a:rPr lang="en-US" sz="2800">
                  <a:solidFill>
                    <a:srgbClr val="FF0000"/>
                  </a:solidFill>
                  <a:latin typeface="Times New Roman" pitchFamily="18" charset="0"/>
                </a:rPr>
                <a:t>……..</a:t>
              </a:r>
              <a:endParaRPr lang="th-TH" sz="2800">
                <a:solidFill>
                  <a:srgbClr val="FF0000"/>
                </a:solidFill>
                <a:latin typeface="Times New Roman" pitchFamily="18" charset="0"/>
              </a:endParaRPr>
            </a:p>
          </p:txBody>
        </p:sp>
        <p:sp>
          <p:nvSpPr>
            <p:cNvPr id="80911" name="Text Box 15"/>
            <p:cNvSpPr txBox="1">
              <a:spLocks noChangeArrowheads="1"/>
            </p:cNvSpPr>
            <p:nvPr/>
          </p:nvSpPr>
          <p:spPr bwMode="auto">
            <a:xfrm>
              <a:off x="4420" y="3405"/>
              <a:ext cx="1075" cy="6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3200" b="1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ordia New" pitchFamily="34" charset="-34"/>
                  <a:cs typeface="Cordia New" pitchFamily="34" charset="-34"/>
                </a:rPr>
                <a:t>Requirement</a:t>
              </a:r>
            </a:p>
            <a:p>
              <a:pPr algn="ctr">
                <a:defRPr/>
              </a:pPr>
              <a:r>
                <a:rPr lang="en-US" sz="3200" b="1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ordia New" pitchFamily="34" charset="-34"/>
                  <a:cs typeface="Cordia New" pitchFamily="34" charset="-34"/>
                </a:rPr>
                <a:t>Specification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0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8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32E8578-7AAF-4070-8B14-FE19F282ACE7}" type="slidenum">
              <a:rPr lang="en-US"/>
              <a:pPr/>
              <a:t>44</a:t>
            </a:fld>
            <a:endParaRPr lang="th-TH"/>
          </a:p>
        </p:txBody>
      </p:sp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smtClean="0"/>
              <a:t>วิเคราะห์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th-TH" sz="3200" smtClean="0"/>
              <a:t>วิเคราะห์ระบบงานเดิม</a:t>
            </a:r>
          </a:p>
          <a:p>
            <a:pPr lvl="1" eaLnBrk="1" hangingPunct="1"/>
            <a:r>
              <a:rPr lang="th-TH" sz="3200" smtClean="0"/>
              <a:t>กำหนดความต้องการของระบบใหม่</a:t>
            </a:r>
          </a:p>
          <a:p>
            <a:pPr lvl="1" eaLnBrk="1" hangingPunct="1"/>
            <a:r>
              <a:rPr lang="th-TH" sz="3200" smtClean="0"/>
              <a:t>สร้างแบบจำลอง </a:t>
            </a:r>
            <a:r>
              <a:rPr lang="en-US" sz="2300" smtClean="0"/>
              <a:t>Logical Model</a:t>
            </a:r>
            <a:r>
              <a:rPr lang="en-US" sz="3200" smtClean="0"/>
              <a:t> </a:t>
            </a:r>
            <a:r>
              <a:rPr lang="th-TH" sz="3200" smtClean="0"/>
              <a:t>ประกอบด้วย</a:t>
            </a:r>
            <a:r>
              <a:rPr lang="en-US" sz="3200" smtClean="0"/>
              <a:t> </a:t>
            </a:r>
            <a:r>
              <a:rPr lang="en-US" sz="2300" smtClean="0"/>
              <a:t>Dataflow Diagram, Process Description, E-R Diagram</a:t>
            </a:r>
            <a:endParaRPr lang="th-TH" sz="2300" smtClean="0"/>
          </a:p>
          <a:p>
            <a:pPr lvl="1" eaLnBrk="1" hangingPunct="1"/>
            <a:r>
              <a:rPr lang="th-TH" sz="3200" smtClean="0"/>
              <a:t>สร้างพจนานุกรมข้อมูล </a:t>
            </a:r>
            <a:r>
              <a:rPr lang="en-US" sz="2300" smtClean="0"/>
              <a:t>(Data Dictionary)</a:t>
            </a:r>
            <a:endParaRPr lang="th-TH" sz="23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6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16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16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16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16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8" grpId="0"/>
      <p:bldP spid="116739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07FEAA7-67C8-4538-9570-00E3C149813A}" type="slidenum">
              <a:rPr lang="en-US"/>
              <a:pPr/>
              <a:t>45</a:t>
            </a:fld>
            <a:endParaRPr lang="th-TH"/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smtClean="0"/>
              <a:t>วิเคราะห์</a:t>
            </a:r>
          </a:p>
        </p:txBody>
      </p:sp>
      <p:grpSp>
        <p:nvGrpSpPr>
          <p:cNvPr id="45060" name="Group 31"/>
          <p:cNvGrpSpPr>
            <a:grpSpLocks/>
          </p:cNvGrpSpPr>
          <p:nvPr/>
        </p:nvGrpSpPr>
        <p:grpSpPr bwMode="auto">
          <a:xfrm>
            <a:off x="427038" y="2205038"/>
            <a:ext cx="8202612" cy="3348037"/>
            <a:chOff x="269" y="1668"/>
            <a:chExt cx="5167" cy="2109"/>
          </a:xfrm>
        </p:grpSpPr>
        <p:sp>
          <p:nvSpPr>
            <p:cNvPr id="45061" name="Text Box 4"/>
            <p:cNvSpPr txBox="1">
              <a:spLocks noChangeArrowheads="1"/>
            </p:cNvSpPr>
            <p:nvPr/>
          </p:nvSpPr>
          <p:spPr bwMode="auto">
            <a:xfrm>
              <a:off x="2003" y="1931"/>
              <a:ext cx="1309" cy="87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endParaRPr lang="en-US" sz="2800" b="1">
                <a:solidFill>
                  <a:schemeClr val="tx2"/>
                </a:solidFill>
                <a:latin typeface="Comic Sans MS" pitchFamily="66" charset="0"/>
                <a:cs typeface="Cordia New" pitchFamily="34" charset="-34"/>
              </a:endParaRPr>
            </a:p>
            <a:p>
              <a:pPr algn="ctr"/>
              <a:r>
                <a:rPr lang="en-US" sz="2800" b="1">
                  <a:solidFill>
                    <a:schemeClr val="tx2"/>
                  </a:solidFill>
                  <a:latin typeface="Comic Sans MS" pitchFamily="66" charset="0"/>
                  <a:cs typeface="Cordia New" pitchFamily="34" charset="-34"/>
                </a:rPr>
                <a:t>Analysis</a:t>
              </a:r>
            </a:p>
            <a:p>
              <a:pPr algn="ctr"/>
              <a:endParaRPr lang="en-US" sz="2800" b="1">
                <a:solidFill>
                  <a:schemeClr val="tx2"/>
                </a:solidFill>
                <a:latin typeface="Comic Sans MS" pitchFamily="66" charset="0"/>
                <a:cs typeface="Cordia New" pitchFamily="34" charset="-34"/>
              </a:endParaRPr>
            </a:p>
          </p:txBody>
        </p:sp>
        <p:sp>
          <p:nvSpPr>
            <p:cNvPr id="45062" name="Line 5"/>
            <p:cNvSpPr>
              <a:spLocks noChangeShapeType="1"/>
            </p:cNvSpPr>
            <p:nvPr/>
          </p:nvSpPr>
          <p:spPr bwMode="auto">
            <a:xfrm>
              <a:off x="1243" y="2436"/>
              <a:ext cx="77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45063" name="Line 6"/>
            <p:cNvSpPr>
              <a:spLocks noChangeShapeType="1"/>
            </p:cNvSpPr>
            <p:nvPr/>
          </p:nvSpPr>
          <p:spPr bwMode="auto">
            <a:xfrm>
              <a:off x="3331" y="2436"/>
              <a:ext cx="76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45064" name="AutoShape 8"/>
            <p:cNvSpPr>
              <a:spLocks noChangeArrowheads="1"/>
            </p:cNvSpPr>
            <p:nvPr/>
          </p:nvSpPr>
          <p:spPr bwMode="auto">
            <a:xfrm>
              <a:off x="380" y="1776"/>
              <a:ext cx="864" cy="1296"/>
            </a:xfrm>
            <a:prstGeom prst="foldedCorner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800">
                  <a:solidFill>
                    <a:schemeClr val="tx2"/>
                  </a:solidFill>
                  <a:latin typeface="Times New Roman" pitchFamily="18" charset="0"/>
                </a:rPr>
                <a:t>……..</a:t>
              </a:r>
            </a:p>
            <a:p>
              <a:pPr algn="ctr"/>
              <a:r>
                <a:rPr lang="en-US" sz="2800">
                  <a:solidFill>
                    <a:schemeClr val="tx2"/>
                  </a:solidFill>
                  <a:latin typeface="Times New Roman" pitchFamily="18" charset="0"/>
                </a:rPr>
                <a:t>……..</a:t>
              </a:r>
            </a:p>
            <a:p>
              <a:pPr algn="ctr"/>
              <a:r>
                <a:rPr lang="en-US" sz="2800">
                  <a:solidFill>
                    <a:schemeClr val="tx2"/>
                  </a:solidFill>
                  <a:latin typeface="Times New Roman" pitchFamily="18" charset="0"/>
                </a:rPr>
                <a:t>……..</a:t>
              </a:r>
            </a:p>
            <a:p>
              <a:pPr algn="ctr"/>
              <a:r>
                <a:rPr lang="en-US" sz="2800">
                  <a:solidFill>
                    <a:schemeClr val="tx2"/>
                  </a:solidFill>
                  <a:latin typeface="Times New Roman" pitchFamily="18" charset="0"/>
                </a:rPr>
                <a:t>……..</a:t>
              </a:r>
              <a:endParaRPr lang="th-TH" sz="2800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45065" name="Text Box 9"/>
            <p:cNvSpPr txBox="1">
              <a:spLocks noChangeArrowheads="1"/>
            </p:cNvSpPr>
            <p:nvPr/>
          </p:nvSpPr>
          <p:spPr bwMode="auto">
            <a:xfrm>
              <a:off x="269" y="3105"/>
              <a:ext cx="1075" cy="6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3200" b="1">
                  <a:solidFill>
                    <a:schemeClr val="tx2"/>
                  </a:solidFill>
                  <a:latin typeface="Cordia New" pitchFamily="34" charset="-34"/>
                  <a:cs typeface="Cordia New" pitchFamily="34" charset="-34"/>
                </a:rPr>
                <a:t>Requirement</a:t>
              </a:r>
            </a:p>
            <a:p>
              <a:pPr algn="ctr"/>
              <a:r>
                <a:rPr lang="en-US" sz="3200" b="1">
                  <a:solidFill>
                    <a:schemeClr val="tx2"/>
                  </a:solidFill>
                  <a:latin typeface="Cordia New" pitchFamily="34" charset="-34"/>
                  <a:cs typeface="Cordia New" pitchFamily="34" charset="-34"/>
                </a:rPr>
                <a:t>Specification</a:t>
              </a:r>
            </a:p>
          </p:txBody>
        </p:sp>
        <p:grpSp>
          <p:nvGrpSpPr>
            <p:cNvPr id="45066" name="Group 29"/>
            <p:cNvGrpSpPr>
              <a:grpSpLocks/>
            </p:cNvGrpSpPr>
            <p:nvPr/>
          </p:nvGrpSpPr>
          <p:grpSpPr bwMode="auto">
            <a:xfrm>
              <a:off x="4092" y="1668"/>
              <a:ext cx="1344" cy="1536"/>
              <a:chOff x="4092" y="1668"/>
              <a:chExt cx="1344" cy="1536"/>
            </a:xfrm>
          </p:grpSpPr>
          <p:sp>
            <p:nvSpPr>
              <p:cNvPr id="45068" name="Rectangle 12"/>
              <p:cNvSpPr>
                <a:spLocks noChangeArrowheads="1"/>
              </p:cNvSpPr>
              <p:nvPr/>
            </p:nvSpPr>
            <p:spPr bwMode="auto">
              <a:xfrm>
                <a:off x="4092" y="1668"/>
                <a:ext cx="1344" cy="153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th-TH"/>
              </a:p>
            </p:txBody>
          </p:sp>
          <p:grpSp>
            <p:nvGrpSpPr>
              <p:cNvPr id="45069" name="Group 13"/>
              <p:cNvGrpSpPr>
                <a:grpSpLocks/>
              </p:cNvGrpSpPr>
              <p:nvPr/>
            </p:nvGrpSpPr>
            <p:grpSpPr bwMode="auto">
              <a:xfrm>
                <a:off x="4704" y="1728"/>
                <a:ext cx="672" cy="480"/>
                <a:chOff x="3840" y="3504"/>
                <a:chExt cx="672" cy="480"/>
              </a:xfrm>
            </p:grpSpPr>
            <p:sp>
              <p:nvSpPr>
                <p:cNvPr id="45078" name="Oval 14"/>
                <p:cNvSpPr>
                  <a:spLocks noChangeArrowheads="1"/>
                </p:cNvSpPr>
                <p:nvPr/>
              </p:nvSpPr>
              <p:spPr bwMode="auto">
                <a:xfrm>
                  <a:off x="3840" y="3504"/>
                  <a:ext cx="192" cy="192"/>
                </a:xfrm>
                <a:prstGeom prst="ellipse">
                  <a:avLst/>
                </a:prstGeom>
                <a:solidFill>
                  <a:srgbClr val="FFFF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th-TH"/>
                </a:p>
              </p:txBody>
            </p:sp>
            <p:sp>
              <p:nvSpPr>
                <p:cNvPr id="45079" name="Oval 15"/>
                <p:cNvSpPr>
                  <a:spLocks noChangeArrowheads="1"/>
                </p:cNvSpPr>
                <p:nvPr/>
              </p:nvSpPr>
              <p:spPr bwMode="auto">
                <a:xfrm>
                  <a:off x="4032" y="3792"/>
                  <a:ext cx="192" cy="192"/>
                </a:xfrm>
                <a:prstGeom prst="ellipse">
                  <a:avLst/>
                </a:prstGeom>
                <a:solidFill>
                  <a:srgbClr val="FFFF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th-TH"/>
                </a:p>
              </p:txBody>
            </p:sp>
            <p:sp>
              <p:nvSpPr>
                <p:cNvPr id="45080" name="AutoShape 16"/>
                <p:cNvSpPr>
                  <a:spLocks noChangeArrowheads="1"/>
                </p:cNvSpPr>
                <p:nvPr/>
              </p:nvSpPr>
              <p:spPr bwMode="auto">
                <a:xfrm>
                  <a:off x="4224" y="3552"/>
                  <a:ext cx="288" cy="96"/>
                </a:xfrm>
                <a:prstGeom prst="flowChartProcess">
                  <a:avLst/>
                </a:prstGeom>
                <a:solidFill>
                  <a:srgbClr val="FFFFCC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th-TH"/>
                </a:p>
              </p:txBody>
            </p:sp>
            <p:sp>
              <p:nvSpPr>
                <p:cNvPr id="45081" name="Line 17"/>
                <p:cNvSpPr>
                  <a:spLocks noChangeShapeType="1"/>
                </p:cNvSpPr>
                <p:nvPr/>
              </p:nvSpPr>
              <p:spPr bwMode="auto">
                <a:xfrm>
                  <a:off x="4272" y="3552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h-TH"/>
                </a:p>
              </p:txBody>
            </p:sp>
            <p:cxnSp>
              <p:nvCxnSpPr>
                <p:cNvPr id="45082" name="AutoShape 18"/>
                <p:cNvCxnSpPr>
                  <a:cxnSpLocks noChangeShapeType="1"/>
                  <a:stCxn id="45078" idx="4"/>
                  <a:endCxn id="45079" idx="2"/>
                </p:cNvCxnSpPr>
                <p:nvPr/>
              </p:nvCxnSpPr>
              <p:spPr bwMode="auto">
                <a:xfrm rot="16200000" flipH="1">
                  <a:off x="3888" y="3744"/>
                  <a:ext cx="192" cy="96"/>
                </a:xfrm>
                <a:prstGeom prst="bentConnector2">
                  <a:avLst/>
                </a:prstGeom>
                <a:noFill/>
                <a:ln w="19050">
                  <a:solidFill>
                    <a:schemeClr val="tx1"/>
                  </a:solidFill>
                  <a:miter lim="800000"/>
                  <a:headEnd/>
                  <a:tailEnd type="triangle" w="med" len="med"/>
                </a:ln>
              </p:spPr>
            </p:cxnSp>
            <p:cxnSp>
              <p:nvCxnSpPr>
                <p:cNvPr id="45083" name="AutoShape 19"/>
                <p:cNvCxnSpPr>
                  <a:cxnSpLocks noChangeShapeType="1"/>
                  <a:stCxn id="45078" idx="6"/>
                  <a:endCxn id="45080" idx="1"/>
                </p:cNvCxnSpPr>
                <p:nvPr/>
              </p:nvCxnSpPr>
              <p:spPr bwMode="auto">
                <a:xfrm>
                  <a:off x="4032" y="3600"/>
                  <a:ext cx="192" cy="0"/>
                </a:xfrm>
                <a:prstGeom prst="straightConnector1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</p:cxnSp>
          </p:grpSp>
          <p:grpSp>
            <p:nvGrpSpPr>
              <p:cNvPr id="45070" name="Group 20"/>
              <p:cNvGrpSpPr>
                <a:grpSpLocks/>
              </p:cNvGrpSpPr>
              <p:nvPr/>
            </p:nvGrpSpPr>
            <p:grpSpPr bwMode="auto">
              <a:xfrm>
                <a:off x="4176" y="2352"/>
                <a:ext cx="768" cy="768"/>
                <a:chOff x="2160" y="3312"/>
                <a:chExt cx="768" cy="768"/>
              </a:xfrm>
            </p:grpSpPr>
            <p:sp>
              <p:nvSpPr>
                <p:cNvPr id="45071" name="Rectangle 21"/>
                <p:cNvSpPr>
                  <a:spLocks noChangeArrowheads="1"/>
                </p:cNvSpPr>
                <p:nvPr/>
              </p:nvSpPr>
              <p:spPr bwMode="auto">
                <a:xfrm>
                  <a:off x="2448" y="3312"/>
                  <a:ext cx="192" cy="192"/>
                </a:xfrm>
                <a:prstGeom prst="rect">
                  <a:avLst/>
                </a:prstGeom>
                <a:solidFill>
                  <a:srgbClr val="FFFFCC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th-TH"/>
                </a:p>
              </p:txBody>
            </p:sp>
            <p:sp>
              <p:nvSpPr>
                <p:cNvPr id="45072" name="Rectangle 22"/>
                <p:cNvSpPr>
                  <a:spLocks noChangeArrowheads="1"/>
                </p:cNvSpPr>
                <p:nvPr/>
              </p:nvSpPr>
              <p:spPr bwMode="auto">
                <a:xfrm>
                  <a:off x="2160" y="3600"/>
                  <a:ext cx="192" cy="192"/>
                </a:xfrm>
                <a:prstGeom prst="rect">
                  <a:avLst/>
                </a:prstGeom>
                <a:solidFill>
                  <a:srgbClr val="FFFFCC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th-TH"/>
                </a:p>
              </p:txBody>
            </p:sp>
            <p:sp>
              <p:nvSpPr>
                <p:cNvPr id="45073" name="Rectangle 23"/>
                <p:cNvSpPr>
                  <a:spLocks noChangeArrowheads="1"/>
                </p:cNvSpPr>
                <p:nvPr/>
              </p:nvSpPr>
              <p:spPr bwMode="auto">
                <a:xfrm>
                  <a:off x="2736" y="3600"/>
                  <a:ext cx="192" cy="192"/>
                </a:xfrm>
                <a:prstGeom prst="rect">
                  <a:avLst/>
                </a:prstGeom>
                <a:solidFill>
                  <a:srgbClr val="FFFFCC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th-TH"/>
                </a:p>
              </p:txBody>
            </p:sp>
            <p:sp>
              <p:nvSpPr>
                <p:cNvPr id="45074" name="Rectangle 24"/>
                <p:cNvSpPr>
                  <a:spLocks noChangeArrowheads="1"/>
                </p:cNvSpPr>
                <p:nvPr/>
              </p:nvSpPr>
              <p:spPr bwMode="auto">
                <a:xfrm>
                  <a:off x="2736" y="3888"/>
                  <a:ext cx="192" cy="192"/>
                </a:xfrm>
                <a:prstGeom prst="rect">
                  <a:avLst/>
                </a:prstGeom>
                <a:solidFill>
                  <a:srgbClr val="FFFFCC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th-TH"/>
                </a:p>
              </p:txBody>
            </p:sp>
            <p:cxnSp>
              <p:nvCxnSpPr>
                <p:cNvPr id="45075" name="AutoShape 25"/>
                <p:cNvCxnSpPr>
                  <a:cxnSpLocks noChangeShapeType="1"/>
                  <a:stCxn id="45071" idx="2"/>
                  <a:endCxn id="45072" idx="0"/>
                </p:cNvCxnSpPr>
                <p:nvPr/>
              </p:nvCxnSpPr>
              <p:spPr bwMode="auto">
                <a:xfrm rot="5400000">
                  <a:off x="2352" y="3408"/>
                  <a:ext cx="96" cy="288"/>
                </a:xfrm>
                <a:prstGeom prst="bentConnector3">
                  <a:avLst>
                    <a:gd name="adj1" fmla="val 50000"/>
                  </a:avLst>
                </a:prstGeom>
                <a:noFill/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</p:cxnSp>
            <p:cxnSp>
              <p:nvCxnSpPr>
                <p:cNvPr id="45076" name="AutoShape 26"/>
                <p:cNvCxnSpPr>
                  <a:cxnSpLocks noChangeShapeType="1"/>
                  <a:stCxn id="45071" idx="2"/>
                  <a:endCxn id="45073" idx="0"/>
                </p:cNvCxnSpPr>
                <p:nvPr/>
              </p:nvCxnSpPr>
              <p:spPr bwMode="auto">
                <a:xfrm rot="16200000" flipH="1">
                  <a:off x="2640" y="3408"/>
                  <a:ext cx="96" cy="288"/>
                </a:xfrm>
                <a:prstGeom prst="bentConnector3">
                  <a:avLst>
                    <a:gd name="adj1" fmla="val 50000"/>
                  </a:avLst>
                </a:prstGeom>
                <a:noFill/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</p:cxnSp>
            <p:cxnSp>
              <p:nvCxnSpPr>
                <p:cNvPr id="45077" name="AutoShape 27"/>
                <p:cNvCxnSpPr>
                  <a:cxnSpLocks noChangeShapeType="1"/>
                  <a:stCxn id="45073" idx="2"/>
                  <a:endCxn id="45074" idx="0"/>
                </p:cNvCxnSpPr>
                <p:nvPr/>
              </p:nvCxnSpPr>
              <p:spPr bwMode="auto">
                <a:xfrm rot="5400000">
                  <a:off x="2784" y="3840"/>
                  <a:ext cx="96" cy="0"/>
                </a:xfrm>
                <a:prstGeom prst="straightConnector1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</p:cxnSp>
          </p:grpSp>
        </p:grpSp>
        <p:sp>
          <p:nvSpPr>
            <p:cNvPr id="45067" name="Text Box 28"/>
            <p:cNvSpPr txBox="1">
              <a:spLocks noChangeArrowheads="1"/>
            </p:cNvSpPr>
            <p:nvPr/>
          </p:nvSpPr>
          <p:spPr bwMode="auto">
            <a:xfrm>
              <a:off x="4176" y="3331"/>
              <a:ext cx="1159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3200" b="1">
                  <a:solidFill>
                    <a:schemeClr val="tx2"/>
                  </a:solidFill>
                  <a:latin typeface="Cordia New" pitchFamily="34" charset="-34"/>
                  <a:cs typeface="Cordia New" pitchFamily="34" charset="-34"/>
                </a:rPr>
                <a:t>Logical Model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1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2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0103285-0418-4254-A7E1-7BD188D9909B}" type="slidenum">
              <a:rPr lang="en-US"/>
              <a:pPr/>
              <a:t>46</a:t>
            </a:fld>
            <a:endParaRPr lang="th-TH"/>
          </a:p>
        </p:txBody>
      </p:sp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smtClean="0"/>
              <a:t>ออกแบบ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h-TH" sz="4000" smtClean="0"/>
              <a:t>การออกแบบผังระบบ </a:t>
            </a:r>
            <a:r>
              <a:rPr lang="en-US" b="1" smtClean="0"/>
              <a:t>(System Flowchart)</a:t>
            </a:r>
            <a:endParaRPr lang="th-TH" b="1" smtClean="0"/>
          </a:p>
          <a:p>
            <a:pPr eaLnBrk="1" hangingPunct="1"/>
            <a:r>
              <a:rPr lang="th-TH" sz="4000" smtClean="0"/>
              <a:t>การออกแบบฐานข้อมูล </a:t>
            </a:r>
            <a:r>
              <a:rPr lang="en-US" b="1" smtClean="0"/>
              <a:t>(Database Design)</a:t>
            </a:r>
            <a:endParaRPr lang="th-TH" b="1" smtClean="0"/>
          </a:p>
          <a:p>
            <a:pPr eaLnBrk="1" hangingPunct="1"/>
            <a:r>
              <a:rPr lang="th-TH" sz="4000" smtClean="0"/>
              <a:t>การสร้างต้นแบบ </a:t>
            </a:r>
            <a:r>
              <a:rPr lang="en-US" b="1" smtClean="0"/>
              <a:t>(Prototype)</a:t>
            </a:r>
            <a:endParaRPr lang="th-TH" b="1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8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1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18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6" grpId="0"/>
      <p:bldP spid="118787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915A59B-8604-4CC7-B1C6-D3DD0D937864}" type="slidenum">
              <a:rPr lang="en-US"/>
              <a:pPr/>
              <a:t>47</a:t>
            </a:fld>
            <a:endParaRPr lang="th-TH"/>
          </a:p>
        </p:txBody>
      </p:sp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smtClean="0"/>
              <a:t>ออกแบบ</a:t>
            </a:r>
          </a:p>
        </p:txBody>
      </p:sp>
      <p:grpSp>
        <p:nvGrpSpPr>
          <p:cNvPr id="47108" name="Group 37"/>
          <p:cNvGrpSpPr>
            <a:grpSpLocks/>
          </p:cNvGrpSpPr>
          <p:nvPr/>
        </p:nvGrpSpPr>
        <p:grpSpPr bwMode="auto">
          <a:xfrm>
            <a:off x="457200" y="2205038"/>
            <a:ext cx="8229600" cy="3219450"/>
            <a:chOff x="288" y="1570"/>
            <a:chExt cx="5184" cy="2028"/>
          </a:xfrm>
        </p:grpSpPr>
        <p:sp>
          <p:nvSpPr>
            <p:cNvPr id="82948" name="Text Box 4"/>
            <p:cNvSpPr txBox="1">
              <a:spLocks noChangeArrowheads="1"/>
            </p:cNvSpPr>
            <p:nvPr/>
          </p:nvSpPr>
          <p:spPr bwMode="auto">
            <a:xfrm>
              <a:off x="2256" y="1833"/>
              <a:ext cx="1309" cy="90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endParaRPr lang="en-US" sz="3200" b="1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rdia New" pitchFamily="34" charset="-34"/>
                <a:cs typeface="Cordia New" pitchFamily="34" charset="-34"/>
              </a:endParaRPr>
            </a:p>
            <a:p>
              <a:pPr algn="ctr">
                <a:defRPr/>
              </a:pPr>
              <a:r>
                <a:rPr lang="en-US" sz="2800" b="1">
                  <a:solidFill>
                    <a:schemeClr val="tx2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Comic Sans MS" pitchFamily="66" charset="0"/>
                  <a:cs typeface="Cordia New" pitchFamily="34" charset="-34"/>
                </a:rPr>
                <a:t>Design</a:t>
              </a:r>
            </a:p>
            <a:p>
              <a:pPr algn="ctr">
                <a:defRPr/>
              </a:pPr>
              <a:endParaRPr lang="en-US" sz="2800" b="1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Cordia New" pitchFamily="34" charset="-34"/>
              </a:endParaRPr>
            </a:p>
          </p:txBody>
        </p:sp>
        <p:sp>
          <p:nvSpPr>
            <p:cNvPr id="47110" name="Line 5"/>
            <p:cNvSpPr>
              <a:spLocks noChangeShapeType="1"/>
            </p:cNvSpPr>
            <p:nvPr/>
          </p:nvSpPr>
          <p:spPr bwMode="auto">
            <a:xfrm>
              <a:off x="1675" y="2338"/>
              <a:ext cx="58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47111" name="Line 6"/>
            <p:cNvSpPr>
              <a:spLocks noChangeShapeType="1"/>
            </p:cNvSpPr>
            <p:nvPr/>
          </p:nvSpPr>
          <p:spPr bwMode="auto">
            <a:xfrm>
              <a:off x="3600" y="2338"/>
              <a:ext cx="52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47112" name="Rectangle 9"/>
            <p:cNvSpPr>
              <a:spLocks noChangeArrowheads="1"/>
            </p:cNvSpPr>
            <p:nvPr/>
          </p:nvSpPr>
          <p:spPr bwMode="auto">
            <a:xfrm>
              <a:off x="288" y="1570"/>
              <a:ext cx="1344" cy="15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th-TH"/>
            </a:p>
          </p:txBody>
        </p:sp>
        <p:grpSp>
          <p:nvGrpSpPr>
            <p:cNvPr id="47113" name="Group 10"/>
            <p:cNvGrpSpPr>
              <a:grpSpLocks/>
            </p:cNvGrpSpPr>
            <p:nvPr/>
          </p:nvGrpSpPr>
          <p:grpSpPr bwMode="auto">
            <a:xfrm>
              <a:off x="900" y="1630"/>
              <a:ext cx="672" cy="480"/>
              <a:chOff x="3840" y="3504"/>
              <a:chExt cx="672" cy="480"/>
            </a:xfrm>
          </p:grpSpPr>
          <p:sp>
            <p:nvSpPr>
              <p:cNvPr id="47133" name="Oval 11"/>
              <p:cNvSpPr>
                <a:spLocks noChangeArrowheads="1"/>
              </p:cNvSpPr>
              <p:nvPr/>
            </p:nvSpPr>
            <p:spPr bwMode="auto">
              <a:xfrm>
                <a:off x="3840" y="3504"/>
                <a:ext cx="192" cy="192"/>
              </a:xfrm>
              <a:prstGeom prst="ellipse">
                <a:avLst/>
              </a:prstGeom>
              <a:solidFill>
                <a:srgbClr val="FF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47134" name="Oval 12"/>
              <p:cNvSpPr>
                <a:spLocks noChangeArrowheads="1"/>
              </p:cNvSpPr>
              <p:nvPr/>
            </p:nvSpPr>
            <p:spPr bwMode="auto">
              <a:xfrm>
                <a:off x="4032" y="3792"/>
                <a:ext cx="192" cy="192"/>
              </a:xfrm>
              <a:prstGeom prst="ellipse">
                <a:avLst/>
              </a:prstGeom>
              <a:solidFill>
                <a:srgbClr val="FF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47135" name="AutoShape 13"/>
              <p:cNvSpPr>
                <a:spLocks noChangeArrowheads="1"/>
              </p:cNvSpPr>
              <p:nvPr/>
            </p:nvSpPr>
            <p:spPr bwMode="auto">
              <a:xfrm>
                <a:off x="4224" y="3552"/>
                <a:ext cx="288" cy="96"/>
              </a:xfrm>
              <a:prstGeom prst="flowChartProcess">
                <a:avLst/>
              </a:prstGeom>
              <a:solidFill>
                <a:srgbClr val="FFFF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47136" name="Line 14"/>
              <p:cNvSpPr>
                <a:spLocks noChangeShapeType="1"/>
              </p:cNvSpPr>
              <p:nvPr/>
            </p:nvSpPr>
            <p:spPr bwMode="auto">
              <a:xfrm>
                <a:off x="4272" y="3552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h-TH"/>
              </a:p>
            </p:txBody>
          </p:sp>
          <p:cxnSp>
            <p:nvCxnSpPr>
              <p:cNvPr id="47137" name="AutoShape 15"/>
              <p:cNvCxnSpPr>
                <a:cxnSpLocks noChangeShapeType="1"/>
                <a:stCxn id="47133" idx="4"/>
                <a:endCxn id="47134" idx="2"/>
              </p:cNvCxnSpPr>
              <p:nvPr/>
            </p:nvCxnSpPr>
            <p:spPr bwMode="auto">
              <a:xfrm rot="16200000" flipH="1">
                <a:off x="3888" y="3744"/>
                <a:ext cx="192" cy="96"/>
              </a:xfrm>
              <a:prstGeom prst="bentConnector2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 type="triangle" w="med" len="med"/>
              </a:ln>
            </p:spPr>
          </p:cxnSp>
          <p:cxnSp>
            <p:nvCxnSpPr>
              <p:cNvPr id="47138" name="AutoShape 16"/>
              <p:cNvCxnSpPr>
                <a:cxnSpLocks noChangeShapeType="1"/>
                <a:stCxn id="47133" idx="6"/>
                <a:endCxn id="47135" idx="1"/>
              </p:cNvCxnSpPr>
              <p:nvPr/>
            </p:nvCxnSpPr>
            <p:spPr bwMode="auto">
              <a:xfrm>
                <a:off x="4032" y="3600"/>
                <a:ext cx="192" cy="0"/>
              </a:xfrm>
              <a:prstGeom prst="straightConnector1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</p:grpSp>
        <p:grpSp>
          <p:nvGrpSpPr>
            <p:cNvPr id="47114" name="Group 17"/>
            <p:cNvGrpSpPr>
              <a:grpSpLocks/>
            </p:cNvGrpSpPr>
            <p:nvPr/>
          </p:nvGrpSpPr>
          <p:grpSpPr bwMode="auto">
            <a:xfrm>
              <a:off x="372" y="2254"/>
              <a:ext cx="768" cy="768"/>
              <a:chOff x="2160" y="3312"/>
              <a:chExt cx="768" cy="768"/>
            </a:xfrm>
          </p:grpSpPr>
          <p:sp>
            <p:nvSpPr>
              <p:cNvPr id="47126" name="Rectangle 18"/>
              <p:cNvSpPr>
                <a:spLocks noChangeArrowheads="1"/>
              </p:cNvSpPr>
              <p:nvPr/>
            </p:nvSpPr>
            <p:spPr bwMode="auto">
              <a:xfrm>
                <a:off x="2448" y="3312"/>
                <a:ext cx="192" cy="192"/>
              </a:xfrm>
              <a:prstGeom prst="rect">
                <a:avLst/>
              </a:prstGeom>
              <a:solidFill>
                <a:srgbClr val="FFFF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47127" name="Rectangle 19"/>
              <p:cNvSpPr>
                <a:spLocks noChangeArrowheads="1"/>
              </p:cNvSpPr>
              <p:nvPr/>
            </p:nvSpPr>
            <p:spPr bwMode="auto">
              <a:xfrm>
                <a:off x="2160" y="3600"/>
                <a:ext cx="192" cy="192"/>
              </a:xfrm>
              <a:prstGeom prst="rect">
                <a:avLst/>
              </a:prstGeom>
              <a:solidFill>
                <a:srgbClr val="FFFF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47128" name="Rectangle 20"/>
              <p:cNvSpPr>
                <a:spLocks noChangeArrowheads="1"/>
              </p:cNvSpPr>
              <p:nvPr/>
            </p:nvSpPr>
            <p:spPr bwMode="auto">
              <a:xfrm>
                <a:off x="2736" y="3600"/>
                <a:ext cx="192" cy="192"/>
              </a:xfrm>
              <a:prstGeom prst="rect">
                <a:avLst/>
              </a:prstGeom>
              <a:solidFill>
                <a:srgbClr val="FFFF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47129" name="Rectangle 21"/>
              <p:cNvSpPr>
                <a:spLocks noChangeArrowheads="1"/>
              </p:cNvSpPr>
              <p:nvPr/>
            </p:nvSpPr>
            <p:spPr bwMode="auto">
              <a:xfrm>
                <a:off x="2736" y="3888"/>
                <a:ext cx="192" cy="192"/>
              </a:xfrm>
              <a:prstGeom prst="rect">
                <a:avLst/>
              </a:prstGeom>
              <a:solidFill>
                <a:srgbClr val="FFFF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th-TH"/>
              </a:p>
            </p:txBody>
          </p:sp>
          <p:cxnSp>
            <p:nvCxnSpPr>
              <p:cNvPr id="47130" name="AutoShape 22"/>
              <p:cNvCxnSpPr>
                <a:cxnSpLocks noChangeShapeType="1"/>
                <a:stCxn id="47126" idx="2"/>
                <a:endCxn id="47127" idx="0"/>
              </p:cNvCxnSpPr>
              <p:nvPr/>
            </p:nvCxnSpPr>
            <p:spPr bwMode="auto">
              <a:xfrm rot="5400000">
                <a:off x="2352" y="3408"/>
                <a:ext cx="96" cy="288"/>
              </a:xfrm>
              <a:prstGeom prst="bentConnector3">
                <a:avLst>
                  <a:gd name="adj1" fmla="val 50000"/>
                </a:avLst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</p:cxnSp>
          <p:cxnSp>
            <p:nvCxnSpPr>
              <p:cNvPr id="47131" name="AutoShape 23"/>
              <p:cNvCxnSpPr>
                <a:cxnSpLocks noChangeShapeType="1"/>
                <a:stCxn id="47126" idx="2"/>
                <a:endCxn id="47128" idx="0"/>
              </p:cNvCxnSpPr>
              <p:nvPr/>
            </p:nvCxnSpPr>
            <p:spPr bwMode="auto">
              <a:xfrm rot="16200000" flipH="1">
                <a:off x="2640" y="3408"/>
                <a:ext cx="96" cy="288"/>
              </a:xfrm>
              <a:prstGeom prst="bentConnector3">
                <a:avLst>
                  <a:gd name="adj1" fmla="val 50000"/>
                </a:avLst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</p:cxnSp>
          <p:cxnSp>
            <p:nvCxnSpPr>
              <p:cNvPr id="47132" name="AutoShape 24"/>
              <p:cNvCxnSpPr>
                <a:cxnSpLocks noChangeShapeType="1"/>
                <a:stCxn id="47128" idx="2"/>
                <a:endCxn id="47129" idx="0"/>
              </p:cNvCxnSpPr>
              <p:nvPr/>
            </p:nvCxnSpPr>
            <p:spPr bwMode="auto">
              <a:xfrm rot="5400000">
                <a:off x="2784" y="3840"/>
                <a:ext cx="96" cy="0"/>
              </a:xfrm>
              <a:prstGeom prst="straightConnector1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</p:cxnSp>
        </p:grpSp>
        <p:sp>
          <p:nvSpPr>
            <p:cNvPr id="82969" name="Text Box 25"/>
            <p:cNvSpPr txBox="1">
              <a:spLocks noChangeArrowheads="1"/>
            </p:cNvSpPr>
            <p:nvPr/>
          </p:nvSpPr>
          <p:spPr bwMode="auto">
            <a:xfrm>
              <a:off x="372" y="3233"/>
              <a:ext cx="1159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3200" b="1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ordia New" pitchFamily="34" charset="-34"/>
                  <a:cs typeface="Cordia New" pitchFamily="34" charset="-34"/>
                </a:rPr>
                <a:t>Logical Model</a:t>
              </a:r>
            </a:p>
          </p:txBody>
        </p:sp>
        <p:sp>
          <p:nvSpPr>
            <p:cNvPr id="82971" name="Text Box 27"/>
            <p:cNvSpPr txBox="1">
              <a:spLocks noChangeArrowheads="1"/>
            </p:cNvSpPr>
            <p:nvPr/>
          </p:nvSpPr>
          <p:spPr bwMode="auto">
            <a:xfrm>
              <a:off x="4171" y="3233"/>
              <a:ext cx="1253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3200" b="1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ordia New" pitchFamily="34" charset="-34"/>
                  <a:cs typeface="Cordia New" pitchFamily="34" charset="-34"/>
                </a:rPr>
                <a:t>Physical Model</a:t>
              </a:r>
            </a:p>
          </p:txBody>
        </p:sp>
        <p:grpSp>
          <p:nvGrpSpPr>
            <p:cNvPr id="47117" name="Group 28"/>
            <p:cNvGrpSpPr>
              <a:grpSpLocks/>
            </p:cNvGrpSpPr>
            <p:nvPr/>
          </p:nvGrpSpPr>
          <p:grpSpPr bwMode="auto">
            <a:xfrm>
              <a:off x="4128" y="1582"/>
              <a:ext cx="1344" cy="1536"/>
              <a:chOff x="4128" y="1680"/>
              <a:chExt cx="1344" cy="1536"/>
            </a:xfrm>
          </p:grpSpPr>
          <p:sp>
            <p:nvSpPr>
              <p:cNvPr id="47118" name="Rectangle 29"/>
              <p:cNvSpPr>
                <a:spLocks noChangeArrowheads="1"/>
              </p:cNvSpPr>
              <p:nvPr/>
            </p:nvSpPr>
            <p:spPr bwMode="auto">
              <a:xfrm>
                <a:off x="4128" y="1680"/>
                <a:ext cx="1344" cy="153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th-TH"/>
              </a:p>
            </p:txBody>
          </p:sp>
          <p:grpSp>
            <p:nvGrpSpPr>
              <p:cNvPr id="47119" name="Group 30"/>
              <p:cNvGrpSpPr>
                <a:grpSpLocks/>
              </p:cNvGrpSpPr>
              <p:nvPr/>
            </p:nvGrpSpPr>
            <p:grpSpPr bwMode="auto">
              <a:xfrm>
                <a:off x="4512" y="2160"/>
                <a:ext cx="576" cy="552"/>
                <a:chOff x="4128" y="864"/>
                <a:chExt cx="576" cy="552"/>
              </a:xfrm>
            </p:grpSpPr>
            <p:grpSp>
              <p:nvGrpSpPr>
                <p:cNvPr id="47120" name="Group 31"/>
                <p:cNvGrpSpPr>
                  <a:grpSpLocks/>
                </p:cNvGrpSpPr>
                <p:nvPr/>
              </p:nvGrpSpPr>
              <p:grpSpPr bwMode="auto">
                <a:xfrm>
                  <a:off x="4128" y="1056"/>
                  <a:ext cx="576" cy="360"/>
                  <a:chOff x="4260" y="864"/>
                  <a:chExt cx="444" cy="360"/>
                </a:xfrm>
              </p:grpSpPr>
              <p:sp>
                <p:nvSpPr>
                  <p:cNvPr id="47124" name="AutoShape 32"/>
                  <p:cNvSpPr>
                    <a:spLocks noChangeArrowheads="1"/>
                  </p:cNvSpPr>
                  <p:nvPr/>
                </p:nvSpPr>
                <p:spPr bwMode="auto">
                  <a:xfrm>
                    <a:off x="4320" y="864"/>
                    <a:ext cx="384" cy="288"/>
                  </a:xfrm>
                  <a:prstGeom prst="cube">
                    <a:avLst>
                      <a:gd name="adj" fmla="val 25000"/>
                    </a:avLst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th-TH"/>
                  </a:p>
                </p:txBody>
              </p:sp>
              <p:sp>
                <p:nvSpPr>
                  <p:cNvPr id="47125" name="AutoShape 33"/>
                  <p:cNvSpPr>
                    <a:spLocks noChangeArrowheads="1"/>
                  </p:cNvSpPr>
                  <p:nvPr/>
                </p:nvSpPr>
                <p:spPr bwMode="auto">
                  <a:xfrm>
                    <a:off x="4260" y="936"/>
                    <a:ext cx="384" cy="288"/>
                  </a:xfrm>
                  <a:prstGeom prst="cube">
                    <a:avLst>
                      <a:gd name="adj" fmla="val 25000"/>
                    </a:avLst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th-TH"/>
                  </a:p>
                </p:txBody>
              </p:sp>
            </p:grpSp>
            <p:grpSp>
              <p:nvGrpSpPr>
                <p:cNvPr id="47121" name="Group 34"/>
                <p:cNvGrpSpPr>
                  <a:grpSpLocks/>
                </p:cNvGrpSpPr>
                <p:nvPr/>
              </p:nvGrpSpPr>
              <p:grpSpPr bwMode="auto">
                <a:xfrm>
                  <a:off x="4128" y="864"/>
                  <a:ext cx="576" cy="360"/>
                  <a:chOff x="4260" y="864"/>
                  <a:chExt cx="444" cy="360"/>
                </a:xfrm>
              </p:grpSpPr>
              <p:sp>
                <p:nvSpPr>
                  <p:cNvPr id="47122" name="AutoShape 35"/>
                  <p:cNvSpPr>
                    <a:spLocks noChangeArrowheads="1"/>
                  </p:cNvSpPr>
                  <p:nvPr/>
                </p:nvSpPr>
                <p:spPr bwMode="auto">
                  <a:xfrm>
                    <a:off x="4320" y="864"/>
                    <a:ext cx="384" cy="288"/>
                  </a:xfrm>
                  <a:prstGeom prst="cube">
                    <a:avLst>
                      <a:gd name="adj" fmla="val 25000"/>
                    </a:avLst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th-TH"/>
                  </a:p>
                </p:txBody>
              </p:sp>
              <p:sp>
                <p:nvSpPr>
                  <p:cNvPr id="47123" name="AutoShape 36"/>
                  <p:cNvSpPr>
                    <a:spLocks noChangeArrowheads="1"/>
                  </p:cNvSpPr>
                  <p:nvPr/>
                </p:nvSpPr>
                <p:spPr bwMode="auto">
                  <a:xfrm>
                    <a:off x="4260" y="936"/>
                    <a:ext cx="384" cy="288"/>
                  </a:xfrm>
                  <a:prstGeom prst="cube">
                    <a:avLst>
                      <a:gd name="adj" fmla="val 25000"/>
                    </a:avLst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th-TH"/>
                  </a:p>
                </p:txBody>
              </p:sp>
            </p:grpSp>
          </p:grpSp>
        </p:grp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2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6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ED90578-AEC0-4251-BFC6-60B12D4EF501}" type="slidenum">
              <a:rPr lang="en-US"/>
              <a:pPr/>
              <a:t>48</a:t>
            </a:fld>
            <a:endParaRPr lang="th-TH"/>
          </a:p>
        </p:txBody>
      </p:sp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smtClean="0"/>
              <a:t>พัฒนา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h-TH" sz="4000" smtClean="0"/>
              <a:t>พัฒนาโปรแกรมจากที่ได้ทำการวิเคราะห์และออกแบบไว้</a:t>
            </a:r>
          </a:p>
          <a:p>
            <a:pPr eaLnBrk="1" hangingPunct="1"/>
            <a:r>
              <a:rPr lang="th-TH" sz="4000" smtClean="0"/>
              <a:t>เลือกภาษาที่เหมาะสม พัฒนาต่อได้ง่าย</a:t>
            </a:r>
          </a:p>
          <a:p>
            <a:pPr eaLnBrk="1" hangingPunct="1"/>
            <a:r>
              <a:rPr lang="th-TH" sz="4000" smtClean="0"/>
              <a:t>สร้างเอกสารโปรแกรม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9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19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19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19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0" grpId="0"/>
      <p:bldP spid="119811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AD1FD4E-1A4D-4199-810E-E1DEE569DE18}" type="slidenum">
              <a:rPr lang="en-US"/>
              <a:pPr/>
              <a:t>49</a:t>
            </a:fld>
            <a:endParaRPr lang="th-TH"/>
          </a:p>
        </p:txBody>
      </p:sp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smtClean="0"/>
              <a:t>ทดสอบ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h-TH" sz="4000" smtClean="0"/>
              <a:t>ทดสอบการใช้งานในระหว่างการพัฒนา</a:t>
            </a:r>
          </a:p>
          <a:p>
            <a:pPr eaLnBrk="1" hangingPunct="1"/>
            <a:r>
              <a:rPr lang="th-TH" sz="4000" smtClean="0"/>
              <a:t>ทดสอบโดยใช้ข้อมูลที่จำลองขึ้นมา</a:t>
            </a:r>
          </a:p>
          <a:p>
            <a:pPr eaLnBrk="1" hangingPunct="1"/>
            <a:r>
              <a:rPr lang="th-TH" sz="4000" smtClean="0"/>
              <a:t>ทดสอบในส่วนของ </a:t>
            </a:r>
            <a:r>
              <a:rPr lang="en-US" sz="2800" smtClean="0"/>
              <a:t>Verification</a:t>
            </a:r>
            <a:r>
              <a:rPr lang="en-US" sz="3600" smtClean="0"/>
              <a:t> </a:t>
            </a:r>
            <a:r>
              <a:rPr lang="th-TH" sz="4000" smtClean="0"/>
              <a:t>และ </a:t>
            </a:r>
            <a:r>
              <a:rPr lang="en-US" sz="2800" smtClean="0"/>
              <a:t>Validation</a:t>
            </a:r>
            <a:endParaRPr lang="th-TH" sz="2800" smtClean="0"/>
          </a:p>
          <a:p>
            <a:pPr eaLnBrk="1" hangingPunct="1"/>
            <a:r>
              <a:rPr lang="th-TH" sz="4000" smtClean="0"/>
              <a:t>จัดฝึกอบรมการใช้ระบบงาน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0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20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20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20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34" grpId="0"/>
      <p:bldP spid="12083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4639387-D99C-4588-951E-432B1A13A05D}" type="slidenum">
              <a:rPr lang="en-US"/>
              <a:pPr/>
              <a:t>5</a:t>
            </a:fld>
            <a:endParaRPr lang="th-TH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b="1" dirty="0" smtClean="0"/>
              <a:t>ระบบ คือ </a:t>
            </a:r>
            <a:r>
              <a:rPr lang="en-US" b="1" dirty="0" smtClean="0"/>
              <a:t>?</a:t>
            </a:r>
            <a:endParaRPr lang="th-TH" b="1" dirty="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44725"/>
            <a:ext cx="8229600" cy="3886200"/>
          </a:xfrm>
        </p:spPr>
        <p:txBody>
          <a:bodyPr/>
          <a:lstStyle/>
          <a:p>
            <a:pPr eaLnBrk="1" hangingPunct="1"/>
            <a:r>
              <a:rPr lang="th-TH" dirty="0" smtClean="0"/>
              <a:t>ระบบ หมายถึง การรวมกลุ่มของส่วนต่างๆ </a:t>
            </a:r>
            <a:r>
              <a:rPr lang="th-TH" dirty="0" smtClean="0"/>
              <a:t>ที่สัมพันธ์กัน</a:t>
            </a:r>
            <a:endParaRPr lang="th-TH" dirty="0" smtClean="0"/>
          </a:p>
          <a:p>
            <a:pPr eaLnBrk="1" hangingPunct="1"/>
            <a:r>
              <a:rPr lang="th-TH" dirty="0" smtClean="0"/>
              <a:t>ทำงานร่วมกัน เพื่อจุดมุ่งหมาย</a:t>
            </a:r>
            <a:r>
              <a:rPr lang="th-TH" dirty="0" smtClean="0"/>
              <a:t>เดียวกัน</a:t>
            </a:r>
          </a:p>
          <a:p>
            <a:pPr eaLnBrk="1" hangingPunct="1"/>
            <a:r>
              <a:rPr lang="th-TH" dirty="0" smtClean="0"/>
              <a:t>ระบบที่ดีจะต้องประกอบด้วยระบบย่อย (</a:t>
            </a:r>
            <a:r>
              <a:rPr lang="en-US" dirty="0" smtClean="0"/>
              <a:t>Subsystem) </a:t>
            </a:r>
            <a:r>
              <a:rPr lang="th-TH" dirty="0" smtClean="0"/>
              <a:t>ที่ประสานการทำงานร่วมกันภายในระบบได้เป็นอย่างดี</a:t>
            </a:r>
            <a:endParaRPr lang="th-TH" dirty="0" smtClean="0"/>
          </a:p>
          <a:p>
            <a:pPr eaLnBrk="1" hangingPunct="1"/>
            <a:endParaRPr lang="th-TH" dirty="0" smtClean="0"/>
          </a:p>
          <a:p>
            <a:pPr eaLnBrk="1" hangingPunct="1"/>
            <a:endParaRPr lang="th-TH" b="1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D404340-84D2-4FF0-8EE1-AE75B0948D82}" type="slidenum">
              <a:rPr lang="en-US"/>
              <a:pPr/>
              <a:t>50</a:t>
            </a:fld>
            <a:endParaRPr lang="th-TH"/>
          </a:p>
        </p:txBody>
      </p:sp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smtClean="0"/>
              <a:t>ติดตั้ง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h-TH" sz="3600" smtClean="0"/>
              <a:t>เตรียมอุปกรณ์ร่วมอื่นๆ ให้พร้อม เช่น ฮาร์ดแวร์ ซอฟต์แวร์ และ ระบบเครือข่าย</a:t>
            </a:r>
          </a:p>
          <a:p>
            <a:pPr eaLnBrk="1" hangingPunct="1"/>
            <a:r>
              <a:rPr lang="th-TH" sz="3600" smtClean="0"/>
              <a:t>ลงโปรแกรมระบบปฏิบัติการและแอปพลิเคชั่น โปรแกรมให้ครบถ้วน</a:t>
            </a:r>
          </a:p>
          <a:p>
            <a:pPr eaLnBrk="1" hangingPunct="1"/>
            <a:r>
              <a:rPr lang="th-TH" sz="3600" smtClean="0"/>
              <a:t>ดำเนินการใช้งานระบบงานใหม่</a:t>
            </a:r>
          </a:p>
          <a:p>
            <a:pPr eaLnBrk="1" hangingPunct="1"/>
            <a:r>
              <a:rPr lang="th-TH" sz="3600" smtClean="0"/>
              <a:t>จัดทำคู่มือการใช้งาน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1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21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21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21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58" grpId="0"/>
      <p:bldP spid="121859" grpId="0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8BA030F-12C6-4F2D-9CAF-4DF8A3C0A138}" type="slidenum">
              <a:rPr lang="en-US"/>
              <a:pPr/>
              <a:t>51</a:t>
            </a:fld>
            <a:endParaRPr lang="th-TH"/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b="1" smtClean="0"/>
              <a:t>พัฒนา </a:t>
            </a:r>
            <a:r>
              <a:rPr lang="en-US" b="1" smtClean="0"/>
              <a:t>/ </a:t>
            </a:r>
            <a:r>
              <a:rPr lang="th-TH" b="1" smtClean="0"/>
              <a:t>ทดสอบ </a:t>
            </a:r>
            <a:r>
              <a:rPr lang="en-US" b="1" smtClean="0"/>
              <a:t>/ </a:t>
            </a:r>
            <a:r>
              <a:rPr lang="th-TH" b="1" smtClean="0"/>
              <a:t>ติดตั้ง</a:t>
            </a:r>
          </a:p>
        </p:txBody>
      </p:sp>
      <p:grpSp>
        <p:nvGrpSpPr>
          <p:cNvPr id="1029" name="Group 25"/>
          <p:cNvGrpSpPr>
            <a:grpSpLocks/>
          </p:cNvGrpSpPr>
          <p:nvPr/>
        </p:nvGrpSpPr>
        <p:grpSpPr bwMode="auto">
          <a:xfrm>
            <a:off x="228600" y="2420938"/>
            <a:ext cx="8823325" cy="3208337"/>
            <a:chOff x="144" y="1525"/>
            <a:chExt cx="5558" cy="2021"/>
          </a:xfrm>
        </p:grpSpPr>
        <p:sp>
          <p:nvSpPr>
            <p:cNvPr id="1030" name="Text Box 4"/>
            <p:cNvSpPr txBox="1">
              <a:spLocks noChangeArrowheads="1"/>
            </p:cNvSpPr>
            <p:nvPr/>
          </p:nvSpPr>
          <p:spPr bwMode="auto">
            <a:xfrm>
              <a:off x="2400" y="2029"/>
              <a:ext cx="1536" cy="37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3200" b="1">
                  <a:solidFill>
                    <a:schemeClr val="tx2"/>
                  </a:solidFill>
                  <a:latin typeface="Cordia New" pitchFamily="34" charset="-34"/>
                  <a:cs typeface="Cordia New" pitchFamily="34" charset="-34"/>
                </a:rPr>
                <a:t>Coding/Testing</a:t>
              </a:r>
            </a:p>
          </p:txBody>
        </p:sp>
        <p:sp>
          <p:nvSpPr>
            <p:cNvPr id="1031" name="Line 5"/>
            <p:cNvSpPr>
              <a:spLocks noChangeShapeType="1"/>
            </p:cNvSpPr>
            <p:nvPr/>
          </p:nvSpPr>
          <p:spPr bwMode="auto">
            <a:xfrm>
              <a:off x="1488" y="2305"/>
              <a:ext cx="58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1032" name="Line 6"/>
            <p:cNvSpPr>
              <a:spLocks noChangeShapeType="1"/>
            </p:cNvSpPr>
            <p:nvPr/>
          </p:nvSpPr>
          <p:spPr bwMode="auto">
            <a:xfrm>
              <a:off x="3936" y="2305"/>
              <a:ext cx="52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1033" name="Text Box 8"/>
            <p:cNvSpPr txBox="1">
              <a:spLocks noChangeArrowheads="1"/>
            </p:cNvSpPr>
            <p:nvPr/>
          </p:nvSpPr>
          <p:spPr bwMode="auto">
            <a:xfrm>
              <a:off x="192" y="3176"/>
              <a:ext cx="1253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3200" b="1">
                  <a:solidFill>
                    <a:schemeClr val="tx2"/>
                  </a:solidFill>
                  <a:latin typeface="Cordia New" pitchFamily="34" charset="-34"/>
                  <a:cs typeface="Cordia New" pitchFamily="34" charset="-34"/>
                </a:rPr>
                <a:t>Physical Model</a:t>
              </a:r>
            </a:p>
          </p:txBody>
        </p:sp>
        <p:sp>
          <p:nvSpPr>
            <p:cNvPr id="1034" name="Rectangle 10"/>
            <p:cNvSpPr>
              <a:spLocks noChangeArrowheads="1"/>
            </p:cNvSpPr>
            <p:nvPr/>
          </p:nvSpPr>
          <p:spPr bwMode="auto">
            <a:xfrm>
              <a:off x="144" y="1525"/>
              <a:ext cx="1344" cy="15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th-TH"/>
            </a:p>
          </p:txBody>
        </p:sp>
        <p:grpSp>
          <p:nvGrpSpPr>
            <p:cNvPr id="1035" name="Group 11"/>
            <p:cNvGrpSpPr>
              <a:grpSpLocks/>
            </p:cNvGrpSpPr>
            <p:nvPr/>
          </p:nvGrpSpPr>
          <p:grpSpPr bwMode="auto">
            <a:xfrm>
              <a:off x="528" y="2005"/>
              <a:ext cx="576" cy="552"/>
              <a:chOff x="4128" y="864"/>
              <a:chExt cx="576" cy="552"/>
            </a:xfrm>
          </p:grpSpPr>
          <p:grpSp>
            <p:nvGrpSpPr>
              <p:cNvPr id="1042" name="Group 12"/>
              <p:cNvGrpSpPr>
                <a:grpSpLocks/>
              </p:cNvGrpSpPr>
              <p:nvPr/>
            </p:nvGrpSpPr>
            <p:grpSpPr bwMode="auto">
              <a:xfrm>
                <a:off x="4128" y="1056"/>
                <a:ext cx="576" cy="360"/>
                <a:chOff x="4260" y="864"/>
                <a:chExt cx="444" cy="360"/>
              </a:xfrm>
            </p:grpSpPr>
            <p:sp>
              <p:nvSpPr>
                <p:cNvPr id="1046" name="AutoShape 13"/>
                <p:cNvSpPr>
                  <a:spLocks noChangeArrowheads="1"/>
                </p:cNvSpPr>
                <p:nvPr/>
              </p:nvSpPr>
              <p:spPr bwMode="auto">
                <a:xfrm>
                  <a:off x="4320" y="864"/>
                  <a:ext cx="384" cy="288"/>
                </a:xfrm>
                <a:prstGeom prst="cube">
                  <a:avLst>
                    <a:gd name="adj" fmla="val 25000"/>
                  </a:avLst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th-TH"/>
                </a:p>
              </p:txBody>
            </p:sp>
            <p:sp>
              <p:nvSpPr>
                <p:cNvPr id="1047" name="AutoShape 14"/>
                <p:cNvSpPr>
                  <a:spLocks noChangeArrowheads="1"/>
                </p:cNvSpPr>
                <p:nvPr/>
              </p:nvSpPr>
              <p:spPr bwMode="auto">
                <a:xfrm>
                  <a:off x="4260" y="936"/>
                  <a:ext cx="384" cy="288"/>
                </a:xfrm>
                <a:prstGeom prst="cube">
                  <a:avLst>
                    <a:gd name="adj" fmla="val 25000"/>
                  </a:avLst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th-TH"/>
                </a:p>
              </p:txBody>
            </p:sp>
          </p:grpSp>
          <p:grpSp>
            <p:nvGrpSpPr>
              <p:cNvPr id="1043" name="Group 15"/>
              <p:cNvGrpSpPr>
                <a:grpSpLocks/>
              </p:cNvGrpSpPr>
              <p:nvPr/>
            </p:nvGrpSpPr>
            <p:grpSpPr bwMode="auto">
              <a:xfrm>
                <a:off x="4128" y="864"/>
                <a:ext cx="576" cy="360"/>
                <a:chOff x="4260" y="864"/>
                <a:chExt cx="444" cy="360"/>
              </a:xfrm>
            </p:grpSpPr>
            <p:sp>
              <p:nvSpPr>
                <p:cNvPr id="1044" name="AutoShape 16"/>
                <p:cNvSpPr>
                  <a:spLocks noChangeArrowheads="1"/>
                </p:cNvSpPr>
                <p:nvPr/>
              </p:nvSpPr>
              <p:spPr bwMode="auto">
                <a:xfrm>
                  <a:off x="4320" y="864"/>
                  <a:ext cx="384" cy="288"/>
                </a:xfrm>
                <a:prstGeom prst="cube">
                  <a:avLst>
                    <a:gd name="adj" fmla="val 25000"/>
                  </a:avLst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th-TH"/>
                </a:p>
              </p:txBody>
            </p:sp>
            <p:sp>
              <p:nvSpPr>
                <p:cNvPr id="1045" name="AutoShape 17"/>
                <p:cNvSpPr>
                  <a:spLocks noChangeArrowheads="1"/>
                </p:cNvSpPr>
                <p:nvPr/>
              </p:nvSpPr>
              <p:spPr bwMode="auto">
                <a:xfrm>
                  <a:off x="4260" y="936"/>
                  <a:ext cx="384" cy="288"/>
                </a:xfrm>
                <a:prstGeom prst="cube">
                  <a:avLst>
                    <a:gd name="adj" fmla="val 25000"/>
                  </a:avLst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th-TH"/>
                </a:p>
              </p:txBody>
            </p:sp>
          </p:grpSp>
        </p:grpSp>
        <p:sp>
          <p:nvSpPr>
            <p:cNvPr id="1036" name="Text Box 18"/>
            <p:cNvSpPr txBox="1">
              <a:spLocks noChangeArrowheads="1"/>
            </p:cNvSpPr>
            <p:nvPr/>
          </p:nvSpPr>
          <p:spPr bwMode="auto">
            <a:xfrm>
              <a:off x="2016" y="2354"/>
              <a:ext cx="1536" cy="37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3200" b="1">
                  <a:solidFill>
                    <a:schemeClr val="tx2"/>
                  </a:solidFill>
                  <a:latin typeface="Cordia New" pitchFamily="34" charset="-34"/>
                  <a:cs typeface="Cordia New" pitchFamily="34" charset="-34"/>
                </a:rPr>
                <a:t>Implement</a:t>
              </a:r>
            </a:p>
          </p:txBody>
        </p:sp>
        <p:cxnSp>
          <p:nvCxnSpPr>
            <p:cNvPr id="1037" name="AutoShape 19"/>
            <p:cNvCxnSpPr>
              <a:cxnSpLocks noChangeShapeType="1"/>
            </p:cNvCxnSpPr>
            <p:nvPr/>
          </p:nvCxnSpPr>
          <p:spPr bwMode="auto">
            <a:xfrm>
              <a:off x="3744" y="2413"/>
              <a:ext cx="0" cy="528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038" name="AutoShape 20"/>
            <p:cNvCxnSpPr>
              <a:cxnSpLocks noChangeShapeType="1"/>
            </p:cNvCxnSpPr>
            <p:nvPr/>
          </p:nvCxnSpPr>
          <p:spPr bwMode="auto">
            <a:xfrm flipH="1">
              <a:off x="1728" y="2941"/>
              <a:ext cx="2016" cy="0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039" name="AutoShape 21"/>
            <p:cNvCxnSpPr>
              <a:cxnSpLocks noChangeShapeType="1"/>
            </p:cNvCxnSpPr>
            <p:nvPr/>
          </p:nvCxnSpPr>
          <p:spPr bwMode="auto">
            <a:xfrm flipV="1">
              <a:off x="1728" y="2317"/>
              <a:ext cx="1" cy="624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grpSp>
          <p:nvGrpSpPr>
            <p:cNvPr id="1040" name="Group 22"/>
            <p:cNvGrpSpPr>
              <a:grpSpLocks/>
            </p:cNvGrpSpPr>
            <p:nvPr/>
          </p:nvGrpSpPr>
          <p:grpSpPr bwMode="auto">
            <a:xfrm>
              <a:off x="4290" y="1759"/>
              <a:ext cx="1412" cy="1787"/>
              <a:chOff x="4290" y="1890"/>
              <a:chExt cx="1412" cy="1787"/>
            </a:xfrm>
          </p:grpSpPr>
          <p:sp>
            <p:nvSpPr>
              <p:cNvPr id="1041" name="Text Box 23"/>
              <p:cNvSpPr txBox="1">
                <a:spLocks noChangeArrowheads="1"/>
              </p:cNvSpPr>
              <p:nvPr/>
            </p:nvSpPr>
            <p:spPr bwMode="auto">
              <a:xfrm>
                <a:off x="4290" y="3312"/>
                <a:ext cx="1412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3200" b="1">
                    <a:solidFill>
                      <a:schemeClr val="tx2"/>
                    </a:solidFill>
                    <a:latin typeface="Cordia New" pitchFamily="34" charset="-34"/>
                    <a:cs typeface="Cordia New" pitchFamily="34" charset="-34"/>
                  </a:rPr>
                  <a:t>Implement Model</a:t>
                </a:r>
              </a:p>
            </p:txBody>
          </p:sp>
          <p:graphicFrame>
            <p:nvGraphicFramePr>
              <p:cNvPr id="1026" name="Object 24"/>
              <p:cNvGraphicFramePr>
                <a:graphicFrameLocks noChangeAspect="1"/>
              </p:cNvGraphicFramePr>
              <p:nvPr/>
            </p:nvGraphicFramePr>
            <p:xfrm>
              <a:off x="4464" y="1890"/>
              <a:ext cx="953" cy="1104"/>
            </p:xfrm>
            <a:graphic>
              <a:graphicData uri="http://schemas.openxmlformats.org/presentationml/2006/ole">
                <p:oleObj spid="_x0000_s1026" name="VISIO" r:id="rId3" imgW="1293840" imgH="1499040" progId="Visio.Drawing.11">
                  <p:embed/>
                </p:oleObj>
              </a:graphicData>
            </a:graphic>
          </p:graphicFrame>
        </p:grp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3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0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B84828-3EDE-41EC-A5C6-8CDCD3AB246E}" type="slidenum">
              <a:rPr lang="en-US"/>
              <a:pPr/>
              <a:t>52</a:t>
            </a:fld>
            <a:endParaRPr lang="th-TH"/>
          </a:p>
        </p:txBody>
      </p:sp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smtClean="0"/>
              <a:t>บำรุงรักษา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h-TH" sz="4000" smtClean="0"/>
              <a:t>แก้ไขข้อผิดพลาดที่พบในโปรแกรมให้ถูกต้อง</a:t>
            </a:r>
          </a:p>
          <a:p>
            <a:pPr eaLnBrk="1" hangingPunct="1"/>
            <a:r>
              <a:rPr lang="th-TH" sz="4000" smtClean="0"/>
              <a:t>บางครั้งอาจมีการเพิ่มโมดุลหรืออุปกรณ์บางอย่าง</a:t>
            </a:r>
          </a:p>
          <a:p>
            <a:pPr eaLnBrk="1" hangingPunct="1"/>
            <a:r>
              <a:rPr lang="th-TH" sz="4000" smtClean="0"/>
              <a:t>การบำรุงรักษาทั้งทางด้านฮาร์ดแวร์และซอฟต์แวร์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2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22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22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82" grpId="0"/>
      <p:bldP spid="122883" grpId="0" build="p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6E283E7-483F-4487-ACDC-79C4D5EC61D2}" type="slidenum">
              <a:rPr lang="en-US"/>
              <a:pPr/>
              <a:t>53</a:t>
            </a:fld>
            <a:endParaRPr lang="th-TH"/>
          </a:p>
        </p:txBody>
      </p:sp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b="1" smtClean="0"/>
              <a:t>วงจรการพัฒนาระบบ</a:t>
            </a:r>
            <a:r>
              <a:rPr lang="en-US" smtClean="0"/>
              <a:t> </a:t>
            </a:r>
            <a:endParaRPr lang="th-TH" smtClean="0"/>
          </a:p>
        </p:txBody>
      </p:sp>
      <p:grpSp>
        <p:nvGrpSpPr>
          <p:cNvPr id="52228" name="Group 16"/>
          <p:cNvGrpSpPr>
            <a:grpSpLocks/>
          </p:cNvGrpSpPr>
          <p:nvPr/>
        </p:nvGrpSpPr>
        <p:grpSpPr bwMode="auto">
          <a:xfrm>
            <a:off x="996950" y="1625600"/>
            <a:ext cx="7477125" cy="4608513"/>
            <a:chOff x="628" y="1024"/>
            <a:chExt cx="4710" cy="2903"/>
          </a:xfrm>
        </p:grpSpPr>
        <p:sp>
          <p:nvSpPr>
            <p:cNvPr id="52229" name="AutoShape 4"/>
            <p:cNvSpPr>
              <a:spLocks noChangeArrowheads="1"/>
            </p:cNvSpPr>
            <p:nvPr/>
          </p:nvSpPr>
          <p:spPr bwMode="auto">
            <a:xfrm>
              <a:off x="2400" y="1440"/>
              <a:ext cx="1152" cy="624"/>
            </a:xfrm>
            <a:custGeom>
              <a:avLst/>
              <a:gdLst>
                <a:gd name="T0" fmla="*/ 576 w 21600"/>
                <a:gd name="T1" fmla="*/ 0 h 21600"/>
                <a:gd name="T2" fmla="*/ 144 w 21600"/>
                <a:gd name="T3" fmla="*/ 312 h 21600"/>
                <a:gd name="T4" fmla="*/ 576 w 21600"/>
                <a:gd name="T5" fmla="*/ 156 h 21600"/>
                <a:gd name="T6" fmla="*/ 1296 w 21600"/>
                <a:gd name="T7" fmla="*/ 312 h 21600"/>
                <a:gd name="T8" fmla="*/ 1008 w 21600"/>
                <a:gd name="T9" fmla="*/ 468 h 21600"/>
                <a:gd name="T10" fmla="*/ 720 w 21600"/>
                <a:gd name="T11" fmla="*/ 312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69 w 21600"/>
                <a:gd name="T19" fmla="*/ 3150 h 21600"/>
                <a:gd name="T20" fmla="*/ 18431 w 21600"/>
                <a:gd name="T21" fmla="*/ 1845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6200" y="10800"/>
                  </a:moveTo>
                  <a:cubicBezTo>
                    <a:pt x="16200" y="7817"/>
                    <a:pt x="13782" y="5400"/>
                    <a:pt x="10800" y="5400"/>
                  </a:cubicBezTo>
                  <a:cubicBezTo>
                    <a:pt x="7817" y="5400"/>
                    <a:pt x="5400" y="7817"/>
                    <a:pt x="5400" y="10800"/>
                  </a:cubicBezTo>
                  <a:lnTo>
                    <a:pt x="0" y="10800"/>
                  </a:lnTo>
                  <a:cubicBezTo>
                    <a:pt x="0" y="4835"/>
                    <a:pt x="4835" y="0"/>
                    <a:pt x="10800" y="0"/>
                  </a:cubicBezTo>
                  <a:cubicBezTo>
                    <a:pt x="16764" y="0"/>
                    <a:pt x="21599" y="4835"/>
                    <a:pt x="21600" y="10799"/>
                  </a:cubicBezTo>
                  <a:lnTo>
                    <a:pt x="21600" y="10800"/>
                  </a:lnTo>
                  <a:lnTo>
                    <a:pt x="24300" y="10800"/>
                  </a:lnTo>
                  <a:lnTo>
                    <a:pt x="18900" y="16200"/>
                  </a:lnTo>
                  <a:lnTo>
                    <a:pt x="13500" y="10800"/>
                  </a:lnTo>
                  <a:lnTo>
                    <a:pt x="16200" y="1080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52230" name="AutoShape 5"/>
            <p:cNvSpPr>
              <a:spLocks noChangeArrowheads="1"/>
            </p:cNvSpPr>
            <p:nvPr/>
          </p:nvSpPr>
          <p:spPr bwMode="auto">
            <a:xfrm rot="10800000">
              <a:off x="2352" y="2832"/>
              <a:ext cx="1152" cy="624"/>
            </a:xfrm>
            <a:custGeom>
              <a:avLst/>
              <a:gdLst>
                <a:gd name="T0" fmla="*/ 576 w 21600"/>
                <a:gd name="T1" fmla="*/ 0 h 21600"/>
                <a:gd name="T2" fmla="*/ 144 w 21600"/>
                <a:gd name="T3" fmla="*/ 312 h 21600"/>
                <a:gd name="T4" fmla="*/ 576 w 21600"/>
                <a:gd name="T5" fmla="*/ 156 h 21600"/>
                <a:gd name="T6" fmla="*/ 1296 w 21600"/>
                <a:gd name="T7" fmla="*/ 312 h 21600"/>
                <a:gd name="T8" fmla="*/ 1008 w 21600"/>
                <a:gd name="T9" fmla="*/ 468 h 21600"/>
                <a:gd name="T10" fmla="*/ 720 w 21600"/>
                <a:gd name="T11" fmla="*/ 312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69 w 21600"/>
                <a:gd name="T19" fmla="*/ 3150 h 21600"/>
                <a:gd name="T20" fmla="*/ 18431 w 21600"/>
                <a:gd name="T21" fmla="*/ 1845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6200" y="10800"/>
                  </a:moveTo>
                  <a:cubicBezTo>
                    <a:pt x="16200" y="7817"/>
                    <a:pt x="13782" y="5400"/>
                    <a:pt x="10800" y="5400"/>
                  </a:cubicBezTo>
                  <a:cubicBezTo>
                    <a:pt x="7817" y="5400"/>
                    <a:pt x="5400" y="7817"/>
                    <a:pt x="5400" y="10800"/>
                  </a:cubicBezTo>
                  <a:lnTo>
                    <a:pt x="0" y="10800"/>
                  </a:lnTo>
                  <a:cubicBezTo>
                    <a:pt x="0" y="4835"/>
                    <a:pt x="4835" y="0"/>
                    <a:pt x="10800" y="0"/>
                  </a:cubicBezTo>
                  <a:cubicBezTo>
                    <a:pt x="16764" y="0"/>
                    <a:pt x="21599" y="4835"/>
                    <a:pt x="21600" y="10799"/>
                  </a:cubicBezTo>
                  <a:lnTo>
                    <a:pt x="21600" y="10800"/>
                  </a:lnTo>
                  <a:lnTo>
                    <a:pt x="24300" y="10800"/>
                  </a:lnTo>
                  <a:lnTo>
                    <a:pt x="18900" y="16200"/>
                  </a:lnTo>
                  <a:lnTo>
                    <a:pt x="13500" y="10800"/>
                  </a:lnTo>
                  <a:lnTo>
                    <a:pt x="16200" y="1080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52231" name="AutoShape 6"/>
            <p:cNvSpPr>
              <a:spLocks noChangeArrowheads="1"/>
            </p:cNvSpPr>
            <p:nvPr/>
          </p:nvSpPr>
          <p:spPr bwMode="auto">
            <a:xfrm rot="-5094976">
              <a:off x="1656" y="2136"/>
              <a:ext cx="1152" cy="624"/>
            </a:xfrm>
            <a:custGeom>
              <a:avLst/>
              <a:gdLst>
                <a:gd name="T0" fmla="*/ 576 w 21600"/>
                <a:gd name="T1" fmla="*/ 0 h 21600"/>
                <a:gd name="T2" fmla="*/ 144 w 21600"/>
                <a:gd name="T3" fmla="*/ 312 h 21600"/>
                <a:gd name="T4" fmla="*/ 576 w 21600"/>
                <a:gd name="T5" fmla="*/ 156 h 21600"/>
                <a:gd name="T6" fmla="*/ 1296 w 21600"/>
                <a:gd name="T7" fmla="*/ 312 h 21600"/>
                <a:gd name="T8" fmla="*/ 1008 w 21600"/>
                <a:gd name="T9" fmla="*/ 468 h 21600"/>
                <a:gd name="T10" fmla="*/ 720 w 21600"/>
                <a:gd name="T11" fmla="*/ 312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69 w 21600"/>
                <a:gd name="T19" fmla="*/ 3150 h 21600"/>
                <a:gd name="T20" fmla="*/ 18431 w 21600"/>
                <a:gd name="T21" fmla="*/ 1845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6200" y="10800"/>
                  </a:moveTo>
                  <a:cubicBezTo>
                    <a:pt x="16200" y="7817"/>
                    <a:pt x="13782" y="5400"/>
                    <a:pt x="10800" y="5400"/>
                  </a:cubicBezTo>
                  <a:cubicBezTo>
                    <a:pt x="7817" y="5400"/>
                    <a:pt x="5400" y="7817"/>
                    <a:pt x="5400" y="10800"/>
                  </a:cubicBezTo>
                  <a:lnTo>
                    <a:pt x="0" y="10800"/>
                  </a:lnTo>
                  <a:cubicBezTo>
                    <a:pt x="0" y="4835"/>
                    <a:pt x="4835" y="0"/>
                    <a:pt x="10800" y="0"/>
                  </a:cubicBezTo>
                  <a:cubicBezTo>
                    <a:pt x="16764" y="0"/>
                    <a:pt x="21599" y="4835"/>
                    <a:pt x="21600" y="10799"/>
                  </a:cubicBezTo>
                  <a:lnTo>
                    <a:pt x="21600" y="10800"/>
                  </a:lnTo>
                  <a:lnTo>
                    <a:pt x="24300" y="10800"/>
                  </a:lnTo>
                  <a:lnTo>
                    <a:pt x="18900" y="16200"/>
                  </a:lnTo>
                  <a:lnTo>
                    <a:pt x="13500" y="10800"/>
                  </a:lnTo>
                  <a:lnTo>
                    <a:pt x="16200" y="1080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52232" name="AutoShape 7"/>
            <p:cNvSpPr>
              <a:spLocks noChangeArrowheads="1"/>
            </p:cNvSpPr>
            <p:nvPr/>
          </p:nvSpPr>
          <p:spPr bwMode="auto">
            <a:xfrm rot="5371902">
              <a:off x="3048" y="2136"/>
              <a:ext cx="1152" cy="624"/>
            </a:xfrm>
            <a:custGeom>
              <a:avLst/>
              <a:gdLst>
                <a:gd name="T0" fmla="*/ 576 w 21600"/>
                <a:gd name="T1" fmla="*/ 0 h 21600"/>
                <a:gd name="T2" fmla="*/ 144 w 21600"/>
                <a:gd name="T3" fmla="*/ 312 h 21600"/>
                <a:gd name="T4" fmla="*/ 576 w 21600"/>
                <a:gd name="T5" fmla="*/ 156 h 21600"/>
                <a:gd name="T6" fmla="*/ 1296 w 21600"/>
                <a:gd name="T7" fmla="*/ 312 h 21600"/>
                <a:gd name="T8" fmla="*/ 1008 w 21600"/>
                <a:gd name="T9" fmla="*/ 468 h 21600"/>
                <a:gd name="T10" fmla="*/ 720 w 21600"/>
                <a:gd name="T11" fmla="*/ 312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69 w 21600"/>
                <a:gd name="T19" fmla="*/ 3150 h 21600"/>
                <a:gd name="T20" fmla="*/ 18431 w 21600"/>
                <a:gd name="T21" fmla="*/ 1845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6200" y="10800"/>
                  </a:moveTo>
                  <a:cubicBezTo>
                    <a:pt x="16200" y="7817"/>
                    <a:pt x="13782" y="5400"/>
                    <a:pt x="10800" y="5400"/>
                  </a:cubicBezTo>
                  <a:cubicBezTo>
                    <a:pt x="7817" y="5400"/>
                    <a:pt x="5400" y="7817"/>
                    <a:pt x="5400" y="10800"/>
                  </a:cubicBezTo>
                  <a:lnTo>
                    <a:pt x="0" y="10800"/>
                  </a:lnTo>
                  <a:cubicBezTo>
                    <a:pt x="0" y="4835"/>
                    <a:pt x="4835" y="0"/>
                    <a:pt x="10800" y="0"/>
                  </a:cubicBezTo>
                  <a:cubicBezTo>
                    <a:pt x="16764" y="0"/>
                    <a:pt x="21599" y="4835"/>
                    <a:pt x="21600" y="10799"/>
                  </a:cubicBezTo>
                  <a:lnTo>
                    <a:pt x="21600" y="10800"/>
                  </a:lnTo>
                  <a:lnTo>
                    <a:pt x="24300" y="10800"/>
                  </a:lnTo>
                  <a:lnTo>
                    <a:pt x="18900" y="16200"/>
                  </a:lnTo>
                  <a:lnTo>
                    <a:pt x="13500" y="10800"/>
                  </a:lnTo>
                  <a:lnTo>
                    <a:pt x="16200" y="1080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85000" name="Text Box 8"/>
            <p:cNvSpPr txBox="1">
              <a:spLocks noChangeArrowheads="1"/>
            </p:cNvSpPr>
            <p:nvPr/>
          </p:nvSpPr>
          <p:spPr bwMode="auto">
            <a:xfrm>
              <a:off x="2472" y="2198"/>
              <a:ext cx="943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4000" b="1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omic Sans MS" pitchFamily="66" charset="0"/>
                  <a:cs typeface="DSN Newspaper" pitchFamily="2" charset="-34"/>
                </a:rPr>
                <a:t>SDLC</a:t>
              </a:r>
            </a:p>
          </p:txBody>
        </p:sp>
        <p:sp>
          <p:nvSpPr>
            <p:cNvPr id="85001" name="Text Box 9"/>
            <p:cNvSpPr txBox="1">
              <a:spLocks noChangeArrowheads="1"/>
            </p:cNvSpPr>
            <p:nvPr/>
          </p:nvSpPr>
          <p:spPr bwMode="auto">
            <a:xfrm>
              <a:off x="2277" y="1024"/>
              <a:ext cx="1407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3600" b="1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DSN Newspaper" pitchFamily="2" charset="-34"/>
                  <a:cs typeface="DSN Newspaper" pitchFamily="2" charset="-34"/>
                </a:rPr>
                <a:t>1. </a:t>
              </a:r>
              <a:r>
                <a:rPr lang="th-TH" sz="3600" b="1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DSN Newspaper" pitchFamily="2" charset="-34"/>
                  <a:cs typeface="DSN Newspaper" pitchFamily="2" charset="-34"/>
                </a:rPr>
                <a:t>กำหนดปัญหา</a:t>
              </a:r>
            </a:p>
          </p:txBody>
        </p:sp>
        <p:sp>
          <p:nvSpPr>
            <p:cNvPr id="85002" name="Text Box 10"/>
            <p:cNvSpPr txBox="1">
              <a:spLocks noChangeArrowheads="1"/>
            </p:cNvSpPr>
            <p:nvPr/>
          </p:nvSpPr>
          <p:spPr bwMode="auto">
            <a:xfrm>
              <a:off x="4315" y="1699"/>
              <a:ext cx="971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th-TH" sz="3600" b="1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DSN Newspaper" pitchFamily="2" charset="-34"/>
                  <a:cs typeface="DSN Newspaper" pitchFamily="2" charset="-34"/>
                </a:rPr>
                <a:t>2</a:t>
              </a:r>
              <a:r>
                <a:rPr lang="en-US" sz="3600" b="1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DSN Newspaper" pitchFamily="2" charset="-34"/>
                  <a:cs typeface="DSN Newspaper" pitchFamily="2" charset="-34"/>
                </a:rPr>
                <a:t>. </a:t>
              </a:r>
              <a:r>
                <a:rPr lang="th-TH" sz="3600" b="1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DSN Newspaper" pitchFamily="2" charset="-34"/>
                  <a:cs typeface="DSN Newspaper" pitchFamily="2" charset="-34"/>
                </a:rPr>
                <a:t>วิเคราะห์</a:t>
              </a:r>
            </a:p>
          </p:txBody>
        </p:sp>
        <p:sp>
          <p:nvSpPr>
            <p:cNvPr id="85003" name="Text Box 11"/>
            <p:cNvSpPr txBox="1">
              <a:spLocks noChangeArrowheads="1"/>
            </p:cNvSpPr>
            <p:nvPr/>
          </p:nvSpPr>
          <p:spPr bwMode="auto">
            <a:xfrm>
              <a:off x="4282" y="2467"/>
              <a:ext cx="1056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th-TH" sz="3600" b="1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DSN Newspaper" pitchFamily="2" charset="-34"/>
                  <a:cs typeface="DSN Newspaper" pitchFamily="2" charset="-34"/>
                </a:rPr>
                <a:t>3</a:t>
              </a:r>
              <a:r>
                <a:rPr lang="en-US" sz="3600" b="1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DSN Newspaper" pitchFamily="2" charset="-34"/>
                  <a:cs typeface="DSN Newspaper" pitchFamily="2" charset="-34"/>
                </a:rPr>
                <a:t>. </a:t>
              </a:r>
              <a:r>
                <a:rPr lang="th-TH" sz="3600" b="1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DSN Newspaper" pitchFamily="2" charset="-34"/>
                  <a:cs typeface="DSN Newspaper" pitchFamily="2" charset="-34"/>
                </a:rPr>
                <a:t>ออกแบบ</a:t>
              </a:r>
            </a:p>
          </p:txBody>
        </p:sp>
        <p:sp>
          <p:nvSpPr>
            <p:cNvPr id="85004" name="Text Box 12"/>
            <p:cNvSpPr txBox="1">
              <a:spLocks noChangeArrowheads="1"/>
            </p:cNvSpPr>
            <p:nvPr/>
          </p:nvSpPr>
          <p:spPr bwMode="auto">
            <a:xfrm>
              <a:off x="4124" y="2851"/>
              <a:ext cx="895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th-TH" sz="3600" b="1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DSN Newspaper" pitchFamily="2" charset="-34"/>
                  <a:cs typeface="DSN Newspaper" pitchFamily="2" charset="-34"/>
                </a:rPr>
                <a:t>4</a:t>
              </a:r>
              <a:r>
                <a:rPr lang="en-US" sz="3600" b="1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DSN Newspaper" pitchFamily="2" charset="-34"/>
                  <a:cs typeface="DSN Newspaper" pitchFamily="2" charset="-34"/>
                </a:rPr>
                <a:t>. </a:t>
              </a:r>
              <a:r>
                <a:rPr lang="th-TH" sz="3600" b="1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DSN Newspaper" pitchFamily="2" charset="-34"/>
                  <a:cs typeface="DSN Newspaper" pitchFamily="2" charset="-34"/>
                </a:rPr>
                <a:t>พัฒนา</a:t>
              </a:r>
            </a:p>
          </p:txBody>
        </p:sp>
        <p:sp>
          <p:nvSpPr>
            <p:cNvPr id="85005" name="Text Box 13"/>
            <p:cNvSpPr txBox="1">
              <a:spLocks noChangeArrowheads="1"/>
            </p:cNvSpPr>
            <p:nvPr/>
          </p:nvSpPr>
          <p:spPr bwMode="auto">
            <a:xfrm>
              <a:off x="2385" y="3523"/>
              <a:ext cx="103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th-TH" sz="3600" b="1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DSN Newspaper" pitchFamily="2" charset="-34"/>
                  <a:cs typeface="DSN Newspaper" pitchFamily="2" charset="-34"/>
                </a:rPr>
                <a:t>5</a:t>
              </a:r>
              <a:r>
                <a:rPr lang="en-US" sz="3600" b="1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DSN Newspaper" pitchFamily="2" charset="-34"/>
                  <a:cs typeface="DSN Newspaper" pitchFamily="2" charset="-34"/>
                </a:rPr>
                <a:t>. </a:t>
              </a:r>
              <a:r>
                <a:rPr lang="th-TH" sz="3600" b="1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DSN Newspaper" pitchFamily="2" charset="-34"/>
                  <a:cs typeface="DSN Newspaper" pitchFamily="2" charset="-34"/>
                </a:rPr>
                <a:t>ทดสอบ</a:t>
              </a:r>
            </a:p>
          </p:txBody>
        </p:sp>
        <p:sp>
          <p:nvSpPr>
            <p:cNvPr id="85006" name="Text Box 14"/>
            <p:cNvSpPr txBox="1">
              <a:spLocks noChangeArrowheads="1"/>
            </p:cNvSpPr>
            <p:nvPr/>
          </p:nvSpPr>
          <p:spPr bwMode="auto">
            <a:xfrm>
              <a:off x="628" y="1863"/>
              <a:ext cx="1151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th-TH" sz="3600" b="1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DSN Newspaper" pitchFamily="2" charset="-34"/>
                  <a:cs typeface="DSN Newspaper" pitchFamily="2" charset="-34"/>
                </a:rPr>
                <a:t>7</a:t>
              </a:r>
              <a:r>
                <a:rPr lang="en-US" sz="3600" b="1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DSN Newspaper" pitchFamily="2" charset="-34"/>
                  <a:cs typeface="DSN Newspaper" pitchFamily="2" charset="-34"/>
                </a:rPr>
                <a:t>. </a:t>
              </a:r>
              <a:r>
                <a:rPr lang="th-TH" sz="3600" b="1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DSN Newspaper" pitchFamily="2" charset="-34"/>
                  <a:cs typeface="DSN Newspaper" pitchFamily="2" charset="-34"/>
                </a:rPr>
                <a:t>บำรุงรักษา</a:t>
              </a:r>
            </a:p>
          </p:txBody>
        </p:sp>
        <p:sp>
          <p:nvSpPr>
            <p:cNvPr id="85007" name="Text Box 15"/>
            <p:cNvSpPr txBox="1">
              <a:spLocks noChangeArrowheads="1"/>
            </p:cNvSpPr>
            <p:nvPr/>
          </p:nvSpPr>
          <p:spPr bwMode="auto">
            <a:xfrm>
              <a:off x="851" y="2611"/>
              <a:ext cx="84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th-TH" sz="3600" b="1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DSN Newspaper" pitchFamily="2" charset="-34"/>
                  <a:cs typeface="DSN Newspaper" pitchFamily="2" charset="-34"/>
                </a:rPr>
                <a:t>6</a:t>
              </a:r>
              <a:r>
                <a:rPr lang="en-US" sz="3600" b="1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DSN Newspaper" pitchFamily="2" charset="-34"/>
                  <a:cs typeface="DSN Newspaper" pitchFamily="2" charset="-34"/>
                </a:rPr>
                <a:t>. </a:t>
              </a:r>
              <a:r>
                <a:rPr lang="th-TH" sz="3600" b="1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DSN Newspaper" pitchFamily="2" charset="-34"/>
                  <a:cs typeface="DSN Newspaper" pitchFamily="2" charset="-34"/>
                </a:rPr>
                <a:t>ติดตั้ง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4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4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5E97D35-FFB6-448D-81F8-3AE8D03D8FD1}" type="slidenum">
              <a:rPr lang="en-US"/>
              <a:pPr/>
              <a:t>54</a:t>
            </a:fld>
            <a:endParaRPr lang="th-TH"/>
          </a:p>
        </p:txBody>
      </p:sp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smtClean="0"/>
              <a:t>คำถามท้ายบท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h-TH" smtClean="0"/>
              <a:t>ระบบคืออะไร</a:t>
            </a:r>
          </a:p>
          <a:p>
            <a:pPr lvl="1" eaLnBrk="1" hangingPunct="1"/>
            <a:r>
              <a:rPr lang="th-TH" smtClean="0"/>
              <a:t>การรวมกลุ่มของส่วนต่างๆ  ซึ่งทำงานร่วมกันเพื่อจุดมุ่งหมายเดียวกัน</a:t>
            </a:r>
          </a:p>
          <a:p>
            <a:pPr eaLnBrk="1" hangingPunct="1"/>
            <a:r>
              <a:rPr lang="th-TH" smtClean="0"/>
              <a:t>หน้าที่ของนักวิเคราะห์ระบบ คืออะไร</a:t>
            </a:r>
          </a:p>
          <a:p>
            <a:pPr lvl="1" eaLnBrk="1" hangingPunct="1"/>
            <a:r>
              <a:rPr lang="th-TH" smtClean="0"/>
              <a:t>การวางแผน การวิเคราะห์ความต้องการด้านสารสนเทศและการประมวลผลของหน่วยงาน เพื่อพิจารณาว่าสมควรจะพัฒนาระบบใหม่ดีหรือไม่ รวมถึงการออกแบบระบบงานใหม่ด้วย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4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24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24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24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0" grpId="0"/>
      <p:bldP spid="124931" grpId="0" build="p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40C99F5-5D5B-44C1-BF20-B5744E8220AC}" type="slidenum">
              <a:rPr lang="en-US"/>
              <a:pPr/>
              <a:t>55</a:t>
            </a:fld>
            <a:endParaRPr lang="th-TH"/>
          </a:p>
        </p:txBody>
      </p:sp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smtClean="0"/>
              <a:t>คำถามท้ายบท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h-TH" smtClean="0"/>
              <a:t>อธิบายวัฏจักรการพัฒนาระบบ</a:t>
            </a:r>
          </a:p>
          <a:p>
            <a:pPr lvl="1" eaLnBrk="1" hangingPunct="1"/>
            <a:r>
              <a:rPr lang="th-TH" smtClean="0"/>
              <a:t>ขั้นตอนต่างๆ ที่หน่วยงานใช้ในการพัฒนาระบบสารสนเทศ ตั้งแต่ริเริ่มจนกระทั่งสำเร็จ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5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54" grpId="0"/>
      <p:bldP spid="12595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4639387-D99C-4588-951E-432B1A13A05D}" type="slidenum">
              <a:rPr lang="en-US"/>
              <a:pPr/>
              <a:t>6</a:t>
            </a:fld>
            <a:endParaRPr lang="th-TH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58" y="1142984"/>
            <a:ext cx="8229600" cy="1143000"/>
          </a:xfrm>
        </p:spPr>
        <p:txBody>
          <a:bodyPr/>
          <a:lstStyle/>
          <a:p>
            <a:pPr eaLnBrk="1" hangingPunct="1"/>
            <a:r>
              <a:rPr lang="th-TH" b="1" dirty="0" smtClean="0"/>
              <a:t>ระบบธุรกิจ</a:t>
            </a:r>
            <a:endParaRPr lang="th-TH" b="1" dirty="0" smtClean="0"/>
          </a:p>
        </p:txBody>
      </p:sp>
      <p:sp>
        <p:nvSpPr>
          <p:cNvPr id="6" name="Rounded Rectangle 5"/>
          <p:cNvSpPr/>
          <p:nvPr/>
        </p:nvSpPr>
        <p:spPr>
          <a:xfrm>
            <a:off x="3428992" y="5214950"/>
            <a:ext cx="2357454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000" b="1" dirty="0" smtClean="0">
                <a:solidFill>
                  <a:schemeClr val="tx1"/>
                </a:solidFill>
              </a:rPr>
              <a:t>ระบบธุรกิจ</a:t>
            </a:r>
            <a:endParaRPr lang="th-TH" sz="4000" b="1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642910" y="2786058"/>
            <a:ext cx="1785950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800" b="1" dirty="0" smtClean="0">
                <a:solidFill>
                  <a:schemeClr val="tx1"/>
                </a:solidFill>
              </a:rPr>
              <a:t>ระบบการผลิต</a:t>
            </a:r>
            <a:endParaRPr lang="th-TH" sz="2800" b="1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500298" y="2786058"/>
            <a:ext cx="1785950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800" b="1" dirty="0" smtClean="0">
                <a:solidFill>
                  <a:schemeClr val="tx1"/>
                </a:solidFill>
              </a:rPr>
              <a:t>ระบบการตลาด</a:t>
            </a:r>
            <a:endParaRPr lang="th-TH" sz="2800" b="1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357686" y="2786058"/>
            <a:ext cx="1785950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800" b="1" dirty="0" smtClean="0">
                <a:solidFill>
                  <a:schemeClr val="tx1"/>
                </a:solidFill>
              </a:rPr>
              <a:t>ระบบบัญชี</a:t>
            </a:r>
            <a:endParaRPr lang="th-TH" sz="2800" b="1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6215074" y="2786058"/>
            <a:ext cx="2071702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800" b="1" dirty="0" smtClean="0">
                <a:solidFill>
                  <a:schemeClr val="tx1"/>
                </a:solidFill>
              </a:rPr>
              <a:t>ระบบสินค้าคงคลัง</a:t>
            </a:r>
            <a:endParaRPr lang="th-TH" sz="2800" b="1" dirty="0">
              <a:solidFill>
                <a:schemeClr val="tx1"/>
              </a:solidFill>
            </a:endParaRPr>
          </a:p>
        </p:txBody>
      </p:sp>
      <p:cxnSp>
        <p:nvCxnSpPr>
          <p:cNvPr id="12" name="Straight Connector 11"/>
          <p:cNvCxnSpPr>
            <a:stCxn id="6" idx="0"/>
            <a:endCxn id="7" idx="2"/>
          </p:cNvCxnSpPr>
          <p:nvPr/>
        </p:nvCxnSpPr>
        <p:spPr>
          <a:xfrm rot="16200000" flipV="1">
            <a:off x="2178827" y="2786058"/>
            <a:ext cx="1785950" cy="3071834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6" idx="0"/>
            <a:endCxn id="8" idx="2"/>
          </p:cNvCxnSpPr>
          <p:nvPr/>
        </p:nvCxnSpPr>
        <p:spPr>
          <a:xfrm rot="16200000" flipV="1">
            <a:off x="3107521" y="3714752"/>
            <a:ext cx="1785950" cy="1214446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6" idx="0"/>
            <a:endCxn id="9" idx="2"/>
          </p:cNvCxnSpPr>
          <p:nvPr/>
        </p:nvCxnSpPr>
        <p:spPr>
          <a:xfrm rot="5400000" flipH="1" flipV="1">
            <a:off x="4036215" y="4000504"/>
            <a:ext cx="1785950" cy="642942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0"/>
            <a:endCxn id="10" idx="2"/>
          </p:cNvCxnSpPr>
          <p:nvPr/>
        </p:nvCxnSpPr>
        <p:spPr>
          <a:xfrm rot="5400000" flipH="1" flipV="1">
            <a:off x="5036347" y="3000372"/>
            <a:ext cx="1785950" cy="2643206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285720" y="2357430"/>
            <a:ext cx="8501122" cy="400052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>
              <a:noFill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22904B0-2EFA-456D-8066-D9550FC133EA}" type="slidenum">
              <a:rPr lang="en-US"/>
              <a:pPr/>
              <a:t>7</a:t>
            </a:fld>
            <a:endParaRPr lang="th-TH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b="1" smtClean="0"/>
              <a:t>ระบบคอมพิวเตอร์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428750" y="2133600"/>
            <a:ext cx="6096000" cy="3124200"/>
            <a:chOff x="1104" y="1344"/>
            <a:chExt cx="3840" cy="1968"/>
          </a:xfrm>
        </p:grpSpPr>
        <p:sp>
          <p:nvSpPr>
            <p:cNvPr id="66565" name="Rectangle 5"/>
            <p:cNvSpPr>
              <a:spLocks noChangeArrowheads="1"/>
            </p:cNvSpPr>
            <p:nvPr/>
          </p:nvSpPr>
          <p:spPr bwMode="auto">
            <a:xfrm>
              <a:off x="2352" y="1344"/>
              <a:ext cx="1152" cy="57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71842" dir="2700000" algn="ctr" rotWithShape="0">
                <a:schemeClr val="tx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th-TH" sz="3600" b="1">
                  <a:solidFill>
                    <a:srgbClr val="FF0000"/>
                  </a:solidFill>
                  <a:latin typeface="Times New Roman" pitchFamily="18" charset="0"/>
                  <a:cs typeface="DSN Newspaper" pitchFamily="2" charset="-34"/>
                </a:rPr>
                <a:t>ฮาร์ดแวร์</a:t>
              </a:r>
            </a:p>
          </p:txBody>
        </p:sp>
        <p:sp>
          <p:nvSpPr>
            <p:cNvPr id="66566" name="Rectangle 6"/>
            <p:cNvSpPr>
              <a:spLocks noChangeArrowheads="1"/>
            </p:cNvSpPr>
            <p:nvPr/>
          </p:nvSpPr>
          <p:spPr bwMode="auto">
            <a:xfrm>
              <a:off x="1104" y="2736"/>
              <a:ext cx="1152" cy="57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71842" dir="2700000" algn="ctr" rotWithShape="0">
                <a:schemeClr val="tx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th-TH" sz="3600" b="1">
                  <a:solidFill>
                    <a:srgbClr val="FF0000"/>
                  </a:solidFill>
                  <a:latin typeface="Times New Roman" pitchFamily="18" charset="0"/>
                  <a:cs typeface="DSN Newspaper" pitchFamily="2" charset="-34"/>
                </a:rPr>
                <a:t>ซอฟต์แวร์</a:t>
              </a:r>
            </a:p>
          </p:txBody>
        </p:sp>
        <p:sp>
          <p:nvSpPr>
            <p:cNvPr id="66567" name="Rectangle 7"/>
            <p:cNvSpPr>
              <a:spLocks noChangeArrowheads="1"/>
            </p:cNvSpPr>
            <p:nvPr/>
          </p:nvSpPr>
          <p:spPr bwMode="auto">
            <a:xfrm>
              <a:off x="3792" y="2736"/>
              <a:ext cx="1152" cy="57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71842" dir="2700000" algn="ctr" rotWithShape="0">
                <a:schemeClr val="tx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th-TH" sz="3600" b="1">
                  <a:solidFill>
                    <a:srgbClr val="FF0000"/>
                  </a:solidFill>
                  <a:latin typeface="Times New Roman" pitchFamily="18" charset="0"/>
                  <a:cs typeface="DSN Newspaper" pitchFamily="2" charset="-34"/>
                </a:rPr>
                <a:t>บุคลากร</a:t>
              </a:r>
            </a:p>
          </p:txBody>
        </p:sp>
        <p:sp>
          <p:nvSpPr>
            <p:cNvPr id="6153" name="Line 8"/>
            <p:cNvSpPr>
              <a:spLocks noChangeShapeType="1"/>
            </p:cNvSpPr>
            <p:nvPr/>
          </p:nvSpPr>
          <p:spPr bwMode="auto">
            <a:xfrm flipH="1">
              <a:off x="1680" y="1968"/>
              <a:ext cx="1008" cy="72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6154" name="Line 9"/>
            <p:cNvSpPr>
              <a:spLocks noChangeShapeType="1"/>
            </p:cNvSpPr>
            <p:nvPr/>
          </p:nvSpPr>
          <p:spPr bwMode="auto">
            <a:xfrm>
              <a:off x="3312" y="2016"/>
              <a:ext cx="1104" cy="67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6155" name="Line 10"/>
            <p:cNvSpPr>
              <a:spLocks noChangeShapeType="1"/>
            </p:cNvSpPr>
            <p:nvPr/>
          </p:nvSpPr>
          <p:spPr bwMode="auto">
            <a:xfrm flipH="1">
              <a:off x="2352" y="3072"/>
              <a:ext cx="1392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th-TH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6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198F339-F95C-4F59-A0C2-588201316D14}" type="slidenum">
              <a:rPr lang="en-US"/>
              <a:pPr/>
              <a:t>8</a:t>
            </a:fld>
            <a:endParaRPr lang="th-TH"/>
          </a:p>
        </p:txBody>
      </p:sp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b="1" smtClean="0"/>
              <a:t>ประเภทของระบบ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h-TH" smtClean="0"/>
              <a:t>ระบบเชิงกายภาพและระบบเชิงแนวคิด</a:t>
            </a:r>
          </a:p>
          <a:p>
            <a:pPr eaLnBrk="1" hangingPunct="1"/>
            <a:endParaRPr lang="th-TH" smtClean="0"/>
          </a:p>
          <a:p>
            <a:pPr eaLnBrk="1" hangingPunct="1"/>
            <a:r>
              <a:rPr lang="th-TH" smtClean="0"/>
              <a:t>ระบบเปิดและระบบปิด</a:t>
            </a:r>
          </a:p>
          <a:p>
            <a:pPr eaLnBrk="1" hangingPunct="1"/>
            <a:endParaRPr lang="th-TH" smtClean="0"/>
          </a:p>
          <a:p>
            <a:pPr eaLnBrk="1" hangingPunct="1"/>
            <a:endParaRPr lang="th-TH" smtClean="0"/>
          </a:p>
          <a:p>
            <a:pPr eaLnBrk="1" hangingPunct="1"/>
            <a:endParaRPr lang="th-TH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7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6" grpId="0"/>
      <p:bldP spid="6758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4604236-D200-4066-8DE0-A08114ADA33D}" type="slidenum">
              <a:rPr lang="en-US"/>
              <a:pPr/>
              <a:t>9</a:t>
            </a:fld>
            <a:endParaRPr lang="th-TH"/>
          </a:p>
        </p:txBody>
      </p:sp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smtClean="0"/>
              <a:t>ระบบเชิงกายภาพและระบบเชิงแนวคิด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h-TH" smtClean="0"/>
              <a:t>ระบบเชิงกายภาพ (</a:t>
            </a:r>
            <a:r>
              <a:rPr lang="en-US" smtClean="0"/>
              <a:t>Physical System</a:t>
            </a:r>
            <a:r>
              <a:rPr lang="th-TH" smtClean="0"/>
              <a:t>)</a:t>
            </a:r>
          </a:p>
          <a:p>
            <a:pPr lvl="1" eaLnBrk="1" hangingPunct="1"/>
            <a:r>
              <a:rPr lang="en-US" smtClean="0"/>
              <a:t>	</a:t>
            </a:r>
            <a:r>
              <a:rPr lang="th-TH" smtClean="0"/>
              <a:t>ระบบที่ทำงานโดยใช้ทรัพยากรเชิงกายภาพ เป็นระบบที่สามารถมองเห็นได้</a:t>
            </a:r>
          </a:p>
          <a:p>
            <a:pPr eaLnBrk="1" hangingPunct="1"/>
            <a:r>
              <a:rPr lang="th-TH" smtClean="0"/>
              <a:t>ระบบเชิงแนวคิด (</a:t>
            </a:r>
            <a:r>
              <a:rPr lang="en-US" smtClean="0"/>
              <a:t>Conceptual System</a:t>
            </a:r>
            <a:r>
              <a:rPr lang="th-TH" smtClean="0"/>
              <a:t>)</a:t>
            </a:r>
          </a:p>
          <a:p>
            <a:pPr lvl="1" eaLnBrk="1" hangingPunct="1"/>
            <a:r>
              <a:rPr lang="en-US" smtClean="0"/>
              <a:t>	</a:t>
            </a:r>
            <a:r>
              <a:rPr lang="th-TH" smtClean="0"/>
              <a:t>ระบบซึ่งเกี่ยวกับหลักการหรือทฤษฎี  ซึ่งระบบนี้จะอยู่</a:t>
            </a:r>
          </a:p>
          <a:p>
            <a:pPr lvl="1" eaLnBrk="1" hangingPunct="1"/>
            <a:r>
              <a:rPr lang="th-TH" smtClean="0"/>
              <a:t>ในรูปแบบของคำอธิบายถึงความสัมพันธ์ระหว่างองค์ประกอบ</a:t>
            </a:r>
          </a:p>
          <a:p>
            <a:pPr lvl="1" eaLnBrk="1" hangingPunct="1"/>
            <a:r>
              <a:rPr lang="th-TH" smtClean="0"/>
              <a:t>ต่างๆ ในระบบ</a:t>
            </a:r>
          </a:p>
          <a:p>
            <a:pPr lvl="1" eaLnBrk="1" hangingPunct="1"/>
            <a:endParaRPr lang="th-TH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8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68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68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0" grpId="0"/>
      <p:bldP spid="68611" grpId="0" build="p"/>
    </p:bldLst>
  </p:timing>
</p:sld>
</file>

<file path=ppt/theme/theme1.xml><?xml version="1.0" encoding="utf-8"?>
<a:theme xmlns:a="http://schemas.openxmlformats.org/drawingml/2006/main" name="Watermark">
  <a:themeElements>
    <a:clrScheme name="Watermar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D9D8EC"/>
      </a:accent2>
      <a:accent3>
        <a:srgbClr val="FFFFFF"/>
      </a:accent3>
      <a:accent4>
        <a:srgbClr val="000000"/>
      </a:accent4>
      <a:accent5>
        <a:srgbClr val="E2E2FF"/>
      </a:accent5>
      <a:accent6>
        <a:srgbClr val="C4C4D6"/>
      </a:accent6>
      <a:hlink>
        <a:srgbClr val="6767FF"/>
      </a:hlink>
      <a:folHlink>
        <a:srgbClr val="9933FF"/>
      </a:folHlink>
    </a:clrScheme>
    <a:fontScheme name="Watermark">
      <a:majorFont>
        <a:latin typeface="Arial"/>
        <a:ea typeface=""/>
        <a:cs typeface="Angsana New"/>
      </a:majorFont>
      <a:minorFont>
        <a:latin typeface="Arial"/>
        <a:ea typeface=""/>
        <a:cs typeface="Angsana New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Watermar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Watermark</Template>
  <TotalTime>555</TotalTime>
  <Words>1172</Words>
  <Application>Microsoft Office PowerPoint</Application>
  <PresentationFormat>On-screen Show (4:3)</PresentationFormat>
  <Paragraphs>341</Paragraphs>
  <Slides>55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57" baseType="lpstr">
      <vt:lpstr>Watermark</vt:lpstr>
      <vt:lpstr>VISIO</vt:lpstr>
      <vt:lpstr>Slide 1</vt:lpstr>
      <vt:lpstr>Slide 2</vt:lpstr>
      <vt:lpstr>Slide 3</vt:lpstr>
      <vt:lpstr>ความรู้เบื้องต้นเกี่ยวกับการพัฒนาระบบ</vt:lpstr>
      <vt:lpstr>ระบบ คือ ?</vt:lpstr>
      <vt:lpstr>ระบบธุรกิจ</vt:lpstr>
      <vt:lpstr>ระบบคอมพิวเตอร์</vt:lpstr>
      <vt:lpstr>ประเภทของระบบ</vt:lpstr>
      <vt:lpstr>ระบบเชิงกายภาพและระบบเชิงแนวคิด</vt:lpstr>
      <vt:lpstr>ระบบเปิดและระบบปิด</vt:lpstr>
      <vt:lpstr>ลักษณะของระบบ</vt:lpstr>
      <vt:lpstr>ลักษณะของระบบ</vt:lpstr>
      <vt:lpstr>Slide 13</vt:lpstr>
      <vt:lpstr>Slide 14</vt:lpstr>
      <vt:lpstr>ภาพรวมของระบบ</vt:lpstr>
      <vt:lpstr>ระบบธุรกิจ </vt:lpstr>
      <vt:lpstr>สารสนเทศและระบบสารสนเทศ</vt:lpstr>
      <vt:lpstr>สารสนเทศและระบบสารสนเทศ</vt:lpstr>
      <vt:lpstr>ระบบสารสนเทศ</vt:lpstr>
      <vt:lpstr>ระบบสารสนเทศ</vt:lpstr>
      <vt:lpstr>ระบบสารสนเทศ</vt:lpstr>
      <vt:lpstr>ระบบสารสนเทศ</vt:lpstr>
      <vt:lpstr>การตัดสินใจในการบริหาร</vt:lpstr>
      <vt:lpstr>ขั้นตอนของการตัดสินใจ</vt:lpstr>
      <vt:lpstr>ระดับการบริหารในองค์กร</vt:lpstr>
      <vt:lpstr>ระดับการบริหารในองค์กร</vt:lpstr>
      <vt:lpstr>ระดับการบริหารในองค์กร</vt:lpstr>
      <vt:lpstr>ระดับการบริหารในองค์กร</vt:lpstr>
      <vt:lpstr>ระดับการบริหารในองค์กร</vt:lpstr>
      <vt:lpstr>ระดับการบริหารในองค์กร</vt:lpstr>
      <vt:lpstr>ระดับการบริหารในองค์กร</vt:lpstr>
      <vt:lpstr>ประเภทของระบบสารสนเทศ</vt:lpstr>
      <vt:lpstr>ประเภทของระบบสารสนเทศ</vt:lpstr>
      <vt:lpstr>การวิเคราะห์ระบบ</vt:lpstr>
      <vt:lpstr>นักวิเคราะห์ระบบ  (System Analyst : SA)</vt:lpstr>
      <vt:lpstr>นักวิเคราะห์ระบบ (System Analysis : SA)</vt:lpstr>
      <vt:lpstr>ลักษณะของนักวิเคราะห์ระบบ</vt:lpstr>
      <vt:lpstr>คุณสมบัติของนักวิเคราะห์ระบบ</vt:lpstr>
      <vt:lpstr>คุณสมบัติของนักวิเคราะห์ระบบ</vt:lpstr>
      <vt:lpstr>วงจรการพัฒนาระบบ  (System Development Life Cycle : SDLC)</vt:lpstr>
      <vt:lpstr>วงจรการพัฒนาระบบ  (System Development Life Cycle : SDLC)</vt:lpstr>
      <vt:lpstr>วงจรการพัฒนาระบบ</vt:lpstr>
      <vt:lpstr>กำหนดปัญหา</vt:lpstr>
      <vt:lpstr>วิเคราะห์</vt:lpstr>
      <vt:lpstr>วิเคราะห์</vt:lpstr>
      <vt:lpstr>ออกแบบ</vt:lpstr>
      <vt:lpstr>ออกแบบ</vt:lpstr>
      <vt:lpstr>พัฒนา</vt:lpstr>
      <vt:lpstr>ทดสอบ</vt:lpstr>
      <vt:lpstr>ติดตั้ง</vt:lpstr>
      <vt:lpstr>พัฒนา / ทดสอบ / ติดตั้ง</vt:lpstr>
      <vt:lpstr>บำรุงรักษา</vt:lpstr>
      <vt:lpstr>วงจรการพัฒนาระบบ </vt:lpstr>
      <vt:lpstr>คำถามท้ายบท</vt:lpstr>
      <vt:lpstr>คำถามท้ายบท</vt:lpstr>
    </vt:vector>
  </TitlesOfParts>
  <Company>RRU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ความรู้เบื้องต้นเกี่ยวกับการพัฒนาระบบ</dc:title>
  <dc:creator>Administrator</dc:creator>
  <cp:lastModifiedBy>Chan-ITDSG</cp:lastModifiedBy>
  <cp:revision>35</cp:revision>
  <dcterms:created xsi:type="dcterms:W3CDTF">2004-11-06T02:18:07Z</dcterms:created>
  <dcterms:modified xsi:type="dcterms:W3CDTF">2014-08-29T09:04:55Z</dcterms:modified>
</cp:coreProperties>
</file>